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69" r:id="rId4"/>
    <p:sldId id="270" r:id="rId5"/>
    <p:sldId id="287" r:id="rId6"/>
    <p:sldId id="288" r:id="rId7"/>
    <p:sldId id="289" r:id="rId8"/>
    <p:sldId id="291" r:id="rId9"/>
    <p:sldId id="292" r:id="rId10"/>
    <p:sldId id="293" r:id="rId11"/>
    <p:sldId id="296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Kép 1" descr="https://koronavirus-kisokos.eu/posts/182/virus0.png"/>
        <cdr:cNvPicPr/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0" y="0"/>
          <a:ext cx="3180517" cy="36982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xmlns="" id="{D1C60CB9-F8BA-4028-8F16-7D1C4E087D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u-HU"/>
              <a:t>sdfsfsdf dfsdfdsf sd fsdfs dfsd sdfds 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9BB4A247-98A8-49C8-8482-CE00AB9983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0F782-BDC3-4BCB-A433-46030AE900F0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3BE009DD-D52B-4D4F-BECE-6E17238AB7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02EB0DC4-D11F-4DB7-821F-8B6690D6CE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61DF6-EC11-4082-B8DF-C047F567D2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460487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u-HU"/>
              <a:t>sdfsfsdf dfsdfdsf sd fsdfs dfsd sdfds 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7AEB3-D6B2-4091-A879-9304ADFD3A0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45DC7-A614-49EA-9BFF-D0FC2CE4A1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202182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584C-174D-4294-9078-CF5CBC9DC407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64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3645-4D80-4B49-ABA8-085887500E03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945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481B-390C-4E75-8450-FA2AE981B0DA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059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0E42-7B98-4FDF-B2E5-4E1FEE18FC99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560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401C-75C5-46D0-A99B-408D89EE2824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E75C1-6B97-4C1C-B597-27B25EB79437}" type="datetime1">
              <a:rPr lang="hu-HU" smtClean="0"/>
              <a:t>2021. 11. 14.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106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C4E7-7F9F-48AD-8683-9FA1F749015A}" type="datetime1">
              <a:rPr lang="hu-HU" smtClean="0"/>
              <a:t>2021. 11. 14.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867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C831-22BA-47AB-AEF9-770128F861C6}" type="datetime1">
              <a:rPr lang="hu-HU" smtClean="0"/>
              <a:t>2021. 11. 14.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667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17F4-1E6F-4511-9275-1A8AA5262360}" type="datetime1">
              <a:rPr lang="hu-HU" smtClean="0"/>
              <a:t>2021. 11. 14.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691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22CF50F-6FA8-4A8B-B779-77B4B76D80C9}" type="datetime1">
              <a:rPr lang="hu-HU" smtClean="0"/>
              <a:t>2021. 11. 14.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059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2DFB5-DAB0-4D59-B2CD-EEC9BC16F43D}" type="datetime1">
              <a:rPr lang="hu-HU" smtClean="0"/>
              <a:t>2021. 11. 14.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dgdgdgdgdgdf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393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0B6971-E166-4690-B6FA-2F10EC3EFD93}" type="datetime1">
              <a:rPr lang="hu-HU" smtClean="0"/>
              <a:t>2021. 11. 14.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hu-HU"/>
              <a:t>dgdgdgdgdgdf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135745-A369-4A13-B9A2-09635B9654B6}" type="slidenum">
              <a:rPr lang="hu-HU" smtClean="0"/>
              <a:t>‹#›</a:t>
            </a:fld>
            <a:endParaRPr lang="hu-H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79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03CDB94-DE18-4C1B-9C2A-B73D7A567C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Rescue</a:t>
            </a:r>
            <a:r>
              <a:rPr lang="hu-HU" dirty="0"/>
              <a:t> </a:t>
            </a:r>
            <a:r>
              <a:rPr lang="hu-HU" dirty="0" err="1"/>
              <a:t>Security</a:t>
            </a:r>
            <a:r>
              <a:rPr lang="hu-HU" dirty="0"/>
              <a:t> &amp; </a:t>
            </a:r>
            <a:r>
              <a:rPr lang="hu-HU" err="1"/>
              <a:t>Safety</a:t>
            </a:r>
            <a:r>
              <a:rPr lang="hu-HU"/>
              <a:t> V. (2021)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E56A4345-BC28-42B1-9816-7744E9F469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Felismerés és védekezés a </a:t>
            </a:r>
            <a:r>
              <a:rPr lang="hu-HU" b="1" dirty="0"/>
              <a:t>koronavírus-járvány során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xmlns="" id="{41EADA3F-3AFD-403D-BBB7-AC33AE8DB1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752" y="6427378"/>
            <a:ext cx="357642" cy="403555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8EEF23D8-D8EF-498C-871E-8C3B3F109B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37" y="6429535"/>
            <a:ext cx="491815" cy="403555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xmlns="" id="{6C40BBD6-948F-4EB2-BD93-870078444125}"/>
              </a:ext>
            </a:extLst>
          </p:cNvPr>
          <p:cNvSpPr txBox="1"/>
          <p:nvPr/>
        </p:nvSpPr>
        <p:spPr>
          <a:xfrm>
            <a:off x="1285103" y="6464095"/>
            <a:ext cx="70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4115280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Mi van a kesztyűvel </a:t>
            </a:r>
            <a:br>
              <a:rPr lang="hu-HU" dirty="0" smtClean="0"/>
            </a:br>
            <a:r>
              <a:rPr lang="hu-HU" dirty="0" smtClean="0"/>
              <a:t>bevetéskor 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963" y="1954379"/>
            <a:ext cx="754380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/>
              <a:t> </a:t>
            </a:r>
            <a:r>
              <a:rPr lang="hu-HU" b="1" dirty="0" smtClean="0"/>
              <a:t>A tűzoltó bevetéskor kesztyűben dolgozik! </a:t>
            </a:r>
            <a:r>
              <a:rPr lang="hu-HU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A </a:t>
            </a:r>
            <a:r>
              <a:rPr lang="hu-HU" dirty="0"/>
              <a:t>vírus nem ijed meg tőle. 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Szennyezett </a:t>
            </a:r>
            <a:r>
              <a:rPr lang="hu-HU" dirty="0"/>
              <a:t>tárgyak érintésekor a kesztyű ugyanúgy szennyezetté </a:t>
            </a:r>
            <a:r>
              <a:rPr lang="hu-HU" dirty="0" smtClean="0"/>
              <a:t>válik. </a:t>
            </a:r>
            <a:r>
              <a:rPr lang="hu-HU" dirty="0"/>
              <a:t>Ha az arcodhoz érsz vele, megfertőzheted magad.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Feladat: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smtClean="0"/>
              <a:t> </a:t>
            </a:r>
            <a:r>
              <a:rPr lang="hu-HU" dirty="0"/>
              <a:t>A kesztyű lehúzása a szabályok szerint történjen.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A mentendő embert is a ruhájánál fogva emeljük ki. 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 smtClean="0"/>
              <a:t> Bevetés közben tilos az archoz nyúlni!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Minden beavatkozás után mosás, tisztítás vagy 4 nap pihentetés.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730" y="642953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55356" y="6464095"/>
            <a:ext cx="6981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15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>
            <a:normAutofit/>
          </a:bodyPr>
          <a:lstStyle/>
          <a:p>
            <a:r>
              <a:rPr lang="hu-HU" dirty="0" smtClean="0"/>
              <a:t>Távolságtartás helyett </a:t>
            </a:r>
            <a:r>
              <a:rPr lang="hu-HU" dirty="0" err="1" smtClean="0"/>
              <a:t>légzőálarc</a:t>
            </a:r>
            <a:r>
              <a:rPr lang="hu-HU" dirty="0" smtClean="0"/>
              <a:t> és maszk</a:t>
            </a: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730" y="642953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55356" y="6464095"/>
            <a:ext cx="6981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pic>
        <p:nvPicPr>
          <p:cNvPr id="6148" name="Picture 4" descr="A somogyi tűzoltók harmada vállal másodállást | SONLINE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57" y="1820775"/>
            <a:ext cx="7173096" cy="449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742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Távolságtartás – Tűzoltóként</a:t>
            </a:r>
            <a:br>
              <a:rPr lang="hu-HU" dirty="0" smtClean="0"/>
            </a:br>
            <a:r>
              <a:rPr lang="hu-HU" dirty="0" smtClean="0"/>
              <a:t>nem megy!</a:t>
            </a: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532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81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322989" y="6464095"/>
            <a:ext cx="683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xmlns="" id="{719F4D69-CF33-4B8C-B9EF-9B4F61FB0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174" y="2520169"/>
            <a:ext cx="3298371" cy="4023360"/>
          </a:xfrm>
        </p:spPr>
        <p:txBody>
          <a:bodyPr>
            <a:normAutofit/>
          </a:bodyPr>
          <a:lstStyle/>
          <a:p>
            <a:r>
              <a:rPr lang="hu-HU" b="1"/>
              <a:t>Általánosan: 1,5-2 méter</a:t>
            </a:r>
          </a:p>
          <a:p>
            <a:endParaRPr lang="hu-HU" b="1"/>
          </a:p>
          <a:p>
            <a:endParaRPr lang="hu-HU" b="1"/>
          </a:p>
          <a:p>
            <a:endParaRPr lang="hu-HU" b="1"/>
          </a:p>
          <a:p>
            <a:r>
              <a:rPr lang="hu-HU" b="1"/>
              <a:t>Zsúfolt helyek kerülése</a:t>
            </a:r>
          </a:p>
          <a:p>
            <a:endParaRPr lang="hu-HU"/>
          </a:p>
          <a:p>
            <a:endParaRPr lang="hu-HU"/>
          </a:p>
          <a:p>
            <a:endParaRPr lang="hu-HU"/>
          </a:p>
          <a:p>
            <a:endParaRPr lang="hu-HU"/>
          </a:p>
        </p:txBody>
      </p:sp>
      <p:pic>
        <p:nvPicPr>
          <p:cNvPr id="1026" name="Picture 2" descr="Man Free Icon of ionicons">
            <a:extLst>
              <a:ext uri="{FF2B5EF4-FFF2-40B4-BE49-F238E27FC236}">
                <a16:creationId xmlns:a16="http://schemas.microsoft.com/office/drawing/2014/main" xmlns="" id="{33224AD1-8CDF-45CD-939E-43A92AC01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10" y="1919185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Man Free Icon of ionicons">
            <a:extLst>
              <a:ext uri="{FF2B5EF4-FFF2-40B4-BE49-F238E27FC236}">
                <a16:creationId xmlns:a16="http://schemas.microsoft.com/office/drawing/2014/main" xmlns="" id="{FFA83E83-33E2-424A-B34D-4074EA1D2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562" y="1919185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gyenes összekötő nyíllal 7">
            <a:extLst>
              <a:ext uri="{FF2B5EF4-FFF2-40B4-BE49-F238E27FC236}">
                <a16:creationId xmlns:a16="http://schemas.microsoft.com/office/drawing/2014/main" xmlns="" id="{B8D909EB-137E-407A-91B5-95C01D8666BA}"/>
              </a:ext>
            </a:extLst>
          </p:cNvPr>
          <p:cNvCxnSpPr/>
          <p:nvPr/>
        </p:nvCxnSpPr>
        <p:spPr>
          <a:xfrm>
            <a:off x="5336177" y="2730137"/>
            <a:ext cx="1214846" cy="0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zövegdoboz 16">
            <a:extLst>
              <a:ext uri="{FF2B5EF4-FFF2-40B4-BE49-F238E27FC236}">
                <a16:creationId xmlns:a16="http://schemas.microsoft.com/office/drawing/2014/main" xmlns="" id="{C7D93620-C1CE-4E14-85BF-686C2C2AA768}"/>
              </a:ext>
            </a:extLst>
          </p:cNvPr>
          <p:cNvSpPr txBox="1"/>
          <p:nvPr/>
        </p:nvSpPr>
        <p:spPr>
          <a:xfrm>
            <a:off x="5653047" y="2360805"/>
            <a:ext cx="1397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/>
              <a:t>2 m</a:t>
            </a:r>
            <a:endParaRPr lang="hu-HU"/>
          </a:p>
        </p:txBody>
      </p:sp>
      <p:pic>
        <p:nvPicPr>
          <p:cNvPr id="18" name="Picture 2" descr="Man Free Icon of ionicons">
            <a:extLst>
              <a:ext uri="{FF2B5EF4-FFF2-40B4-BE49-F238E27FC236}">
                <a16:creationId xmlns:a16="http://schemas.microsoft.com/office/drawing/2014/main" xmlns="" id="{FBBA6E57-457F-4F30-B191-787616332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10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Man Free Icon of ionicons">
            <a:extLst>
              <a:ext uri="{FF2B5EF4-FFF2-40B4-BE49-F238E27FC236}">
                <a16:creationId xmlns:a16="http://schemas.microsoft.com/office/drawing/2014/main" xmlns="" id="{D743043B-6C12-4612-B093-E9F62DD4F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589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Man Free Icon of ionicons">
            <a:extLst>
              <a:ext uri="{FF2B5EF4-FFF2-40B4-BE49-F238E27FC236}">
                <a16:creationId xmlns:a16="http://schemas.microsoft.com/office/drawing/2014/main" xmlns="" id="{CA3C1624-AACA-4D87-9D7D-D4EA0E44E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74360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Man Free Icon of ionicons">
            <a:extLst>
              <a:ext uri="{FF2B5EF4-FFF2-40B4-BE49-F238E27FC236}">
                <a16:creationId xmlns:a16="http://schemas.microsoft.com/office/drawing/2014/main" xmlns="" id="{33187CA9-DBDD-4DB1-B23E-46EBA4BE0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931" y="4178578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Man Free Icon of ionicons">
            <a:extLst>
              <a:ext uri="{FF2B5EF4-FFF2-40B4-BE49-F238E27FC236}">
                <a16:creationId xmlns:a16="http://schemas.microsoft.com/office/drawing/2014/main" xmlns="" id="{D36B91BC-012C-4B5D-816A-4C78D24D4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42" y="4178578"/>
            <a:ext cx="1750422" cy="175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Egyenes összekötő 25">
            <a:extLst>
              <a:ext uri="{FF2B5EF4-FFF2-40B4-BE49-F238E27FC236}">
                <a16:creationId xmlns:a16="http://schemas.microsoft.com/office/drawing/2014/main" xmlns="" id="{F862EF55-4591-47C5-AB95-3AFC04D3A4E3}"/>
              </a:ext>
            </a:extLst>
          </p:cNvPr>
          <p:cNvCxnSpPr>
            <a:cxnSpLocks/>
          </p:cNvCxnSpPr>
          <p:nvPr/>
        </p:nvCxnSpPr>
        <p:spPr>
          <a:xfrm flipV="1">
            <a:off x="4212771" y="4081691"/>
            <a:ext cx="3775166" cy="18776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églalap 26">
            <a:extLst>
              <a:ext uri="{FF2B5EF4-FFF2-40B4-BE49-F238E27FC236}">
                <a16:creationId xmlns:a16="http://schemas.microsoft.com/office/drawing/2014/main" xmlns="" id="{9B3B981E-2459-473C-9767-AB004BA18313}"/>
              </a:ext>
            </a:extLst>
          </p:cNvPr>
          <p:cNvSpPr/>
          <p:nvPr/>
        </p:nvSpPr>
        <p:spPr>
          <a:xfrm>
            <a:off x="4212771" y="4056017"/>
            <a:ext cx="3775166" cy="19333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3" name="Ábra 32" descr="Ismétlés">
            <a:extLst>
              <a:ext uri="{FF2B5EF4-FFF2-40B4-BE49-F238E27FC236}">
                <a16:creationId xmlns:a16="http://schemas.microsoft.com/office/drawing/2014/main" xmlns="" id="{146C7BFC-ACE4-4D09-B90C-F0FABB2953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647605" y="7933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22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COVID fertőzés </a:t>
            </a:r>
            <a:br>
              <a:rPr lang="hu-HU" dirty="0" smtClean="0"/>
            </a:br>
            <a:r>
              <a:rPr lang="hu-HU" dirty="0" smtClean="0"/>
              <a:t>fő jellemzői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8" y="1845733"/>
            <a:ext cx="3600761" cy="4345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 </a:t>
            </a:r>
            <a:r>
              <a:rPr lang="hu-HU" b="1" dirty="0" smtClean="0"/>
              <a:t>Legtöbbször légúti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smtClean="0"/>
              <a:t> láz</a:t>
            </a:r>
            <a:r>
              <a:rPr lang="hu-HU" dirty="0"/>
              <a:t>, köhögés, légszomj, 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rossz </a:t>
            </a:r>
            <a:r>
              <a:rPr lang="hu-HU" dirty="0"/>
              <a:t>közérzet, </a:t>
            </a:r>
            <a:r>
              <a:rPr lang="hu-HU" dirty="0" smtClean="0"/>
              <a:t>orrfolyás,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étvágytalanság</a:t>
            </a:r>
            <a:r>
              <a:rPr lang="hu-HU" dirty="0"/>
              <a:t>, izomfájdalom. </a:t>
            </a: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 </a:t>
            </a:r>
          </a:p>
          <a:p>
            <a:pPr marL="0" indent="0">
              <a:buNone/>
            </a:pPr>
            <a:r>
              <a:rPr lang="hu-HU" b="1" dirty="0" smtClean="0"/>
              <a:t>Bélrendszeri</a:t>
            </a:r>
            <a:r>
              <a:rPr lang="hu-HU" dirty="0" smtClean="0"/>
              <a:t> </a:t>
            </a: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 smtClean="0"/>
              <a:t> Hasmenés </a:t>
            </a:r>
            <a:r>
              <a:rPr lang="hu-HU" dirty="0"/>
              <a:t>és </a:t>
            </a:r>
            <a:r>
              <a:rPr lang="hu-HU" dirty="0" smtClean="0"/>
              <a:t>hányinger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A </a:t>
            </a:r>
            <a:r>
              <a:rPr lang="hu-HU" dirty="0"/>
              <a:t>koronavírus nem csak a légutak, hanem a bélrendszer sejtjeit is képes fertőzni.</a:t>
            </a:r>
          </a:p>
          <a:p>
            <a:endParaRPr lang="hu-HU" b="1" dirty="0"/>
          </a:p>
          <a:p>
            <a:endParaRPr lang="hu-HU" sz="1400" i="1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54445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0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248032" y="6464095"/>
            <a:ext cx="679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5" name="Ábra 4" descr="Orvosi">
            <a:extLst>
              <a:ext uri="{FF2B5EF4-FFF2-40B4-BE49-F238E27FC236}">
                <a16:creationId xmlns:a16="http://schemas.microsoft.com/office/drawing/2014/main" xmlns="" id="{FDEFBBE4-DFBA-481B-8CDC-E97CC360EC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604760" y="793327"/>
            <a:ext cx="914400" cy="91440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xmlns="" id="{315F41C4-B5ED-40DC-8241-C389931AFD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9774322"/>
              </p:ext>
            </p:extLst>
          </p:nvPr>
        </p:nvGraphicFramePr>
        <p:xfrm>
          <a:off x="4745467" y="1845733"/>
          <a:ext cx="3990760" cy="4491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43811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err="1" smtClean="0"/>
              <a:t>COVID-fertőzés</a:t>
            </a:r>
            <a:r>
              <a:rPr lang="hu-HU" b="1" dirty="0" smtClean="0"/>
              <a:t> </a:t>
            </a:r>
            <a:r>
              <a:rPr lang="hu-HU" b="1" dirty="0"/>
              <a:t/>
            </a:r>
            <a:br>
              <a:rPr lang="hu-HU" b="1" dirty="0"/>
            </a:br>
            <a:r>
              <a:rPr lang="hu-HU" dirty="0" smtClean="0"/>
              <a:t>a lehetséges tünetek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 </a:t>
            </a:r>
            <a:r>
              <a:rPr lang="hu-HU" sz="2400" dirty="0" smtClean="0"/>
              <a:t>láz és hidegrázás, köhögés</a:t>
            </a: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légszomj </a:t>
            </a:r>
            <a:r>
              <a:rPr lang="hu-HU" sz="2400" dirty="0"/>
              <a:t>és/vagy </a:t>
            </a:r>
            <a:r>
              <a:rPr lang="hu-HU" sz="2400" dirty="0" smtClean="0"/>
              <a:t>nehézlégzés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kimerültség, izomfájdalom</a:t>
            </a: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fejfájás, torokfájás</a:t>
            </a:r>
            <a:endParaRPr lang="hu-H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szaglás </a:t>
            </a:r>
            <a:r>
              <a:rPr lang="hu-HU" sz="2400" dirty="0"/>
              <a:t>vagy ízérzékelés </a:t>
            </a:r>
            <a:r>
              <a:rPr lang="hu-HU" sz="2400" dirty="0" smtClean="0"/>
              <a:t>elvesztése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orrdugulás</a:t>
            </a:r>
            <a:r>
              <a:rPr lang="hu-HU" sz="2400" dirty="0"/>
              <a:t>, </a:t>
            </a:r>
            <a:r>
              <a:rPr lang="hu-HU" sz="2400" dirty="0" smtClean="0"/>
              <a:t>orrfolyás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hányinger</a:t>
            </a:r>
            <a:r>
              <a:rPr lang="hu-HU" sz="2400" dirty="0"/>
              <a:t>, </a:t>
            </a:r>
            <a:r>
              <a:rPr lang="hu-HU" sz="2400" dirty="0" smtClean="0"/>
              <a:t>hányás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 </a:t>
            </a:r>
            <a:r>
              <a:rPr lang="hu-HU" sz="2400" dirty="0" smtClean="0"/>
              <a:t> hasmenés</a:t>
            </a:r>
            <a:endParaRPr lang="hu-HU" sz="240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960" y="6429536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2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248032" y="6464095"/>
            <a:ext cx="675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5" name="Ábra 4" descr="Orvosi">
            <a:extLst>
              <a:ext uri="{FF2B5EF4-FFF2-40B4-BE49-F238E27FC236}">
                <a16:creationId xmlns:a16="http://schemas.microsoft.com/office/drawing/2014/main" xmlns="" id="{FDEFBBE4-DFBA-481B-8CDC-E97CC360EC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604760" y="793327"/>
            <a:ext cx="914400" cy="914400"/>
          </a:xfrm>
          <a:prstGeom prst="rect">
            <a:avLst/>
          </a:prstGeom>
        </p:spPr>
      </p:pic>
      <p:pic>
        <p:nvPicPr>
          <p:cNvPr id="2050" name="Picture 2" descr="COVID‐19: searching for clues among other respiratory viruses -  Nguyen‐Robertson - 2020 - Immunology &amp;amp;amp; Cell Biology - Wiley Online  Libra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816100"/>
            <a:ext cx="3637564" cy="443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27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Hogyan terjed a </a:t>
            </a:r>
            <a:br>
              <a:rPr lang="hu-HU" dirty="0" smtClean="0"/>
            </a:br>
            <a:r>
              <a:rPr lang="hu-HU" dirty="0" smtClean="0"/>
              <a:t>koronavírus?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Gyorsan </a:t>
            </a:r>
            <a:r>
              <a:rPr lang="hu-HU" dirty="0"/>
              <a:t>terjed! A belélegzett vagy szembe, szájba kerülő vírusok fertőznek.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hu-HU" b="1" dirty="0" smtClean="0"/>
              <a:t> Cseppfertőzéssel</a:t>
            </a:r>
            <a:r>
              <a:rPr lang="hu-HU" dirty="0" smtClean="0"/>
              <a:t> </a:t>
            </a:r>
            <a:r>
              <a:rPr lang="hu-HU" dirty="0"/>
              <a:t>– apró nyálcseppekben, rövid ideig </a:t>
            </a:r>
            <a:r>
              <a:rPr lang="hu-HU" dirty="0" smtClean="0"/>
              <a:t>fertőzőképesek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hu-HU" b="1" dirty="0"/>
              <a:t> </a:t>
            </a:r>
            <a:r>
              <a:rPr lang="hu-HU" b="1" dirty="0" smtClean="0"/>
              <a:t>Aeroszolban</a:t>
            </a:r>
            <a:r>
              <a:rPr lang="hu-HU" dirty="0"/>
              <a:t> – finoman eloszlatott folyadékrészecskékben órákon át </a:t>
            </a:r>
            <a:r>
              <a:rPr lang="hu-HU" dirty="0" smtClean="0"/>
              <a:t>fertőzőképesek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hu-HU" dirty="0"/>
              <a:t> </a:t>
            </a:r>
            <a:r>
              <a:rPr lang="hu-HU" dirty="0" smtClean="0"/>
              <a:t>Fertőző </a:t>
            </a:r>
            <a:r>
              <a:rPr lang="hu-HU" dirty="0"/>
              <a:t>tárgyak </a:t>
            </a:r>
            <a:r>
              <a:rPr lang="hu-HU" dirty="0" smtClean="0"/>
              <a:t>útján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hu-HU" dirty="0"/>
              <a:t> </a:t>
            </a:r>
            <a:r>
              <a:rPr lang="hu-HU" dirty="0" smtClean="0"/>
              <a:t>Széklet</a:t>
            </a:r>
            <a:r>
              <a:rPr lang="hu-HU" dirty="0"/>
              <a:t> útján</a:t>
            </a:r>
          </a:p>
          <a:p>
            <a:r>
              <a:rPr lang="hu-HU" b="1" dirty="0">
                <a:solidFill>
                  <a:srgbClr val="0070C0"/>
                </a:solidFill>
              </a:rPr>
              <a:t>Védekezés zárt térben – szellőztetéssel </a:t>
            </a:r>
          </a:p>
          <a:p>
            <a:r>
              <a:rPr lang="hu-HU" b="1" dirty="0"/>
              <a:t>A vírus </a:t>
            </a:r>
            <a:r>
              <a:rPr lang="hu-HU" b="1" dirty="0" smtClean="0"/>
              <a:t>sokkal </a:t>
            </a:r>
            <a:r>
              <a:rPr lang="hu-HU" b="1" dirty="0">
                <a:solidFill>
                  <a:srgbClr val="FF0000"/>
                </a:solidFill>
              </a:rPr>
              <a:t>könnyebben terjed zárt </a:t>
            </a:r>
            <a:r>
              <a:rPr lang="hu-HU" b="1" dirty="0" smtClean="0">
                <a:solidFill>
                  <a:srgbClr val="FF0000"/>
                </a:solidFill>
              </a:rPr>
              <a:t>térben, </a:t>
            </a:r>
            <a:r>
              <a:rPr lang="hu-HU" b="1" dirty="0" smtClean="0"/>
              <a:t>mint a </a:t>
            </a:r>
            <a:r>
              <a:rPr lang="hu-HU" b="1" dirty="0"/>
              <a:t>szabad levegőn</a:t>
            </a:r>
            <a:r>
              <a:rPr lang="hu-HU" dirty="0" smtClean="0"/>
              <a:t>. </a:t>
            </a: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830" y="6429535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6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36822" y="6464095"/>
            <a:ext cx="688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5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Mi lehet koronavírussal</a:t>
            </a:r>
            <a:br>
              <a:rPr lang="hu-HU" dirty="0" smtClean="0"/>
            </a:br>
            <a:r>
              <a:rPr lang="hu-HU" dirty="0" smtClean="0"/>
              <a:t>fertőzött tárgy?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845734"/>
            <a:ext cx="4910576" cy="4023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hu-HU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sz="2900" dirty="0" smtClean="0"/>
              <a:t> A </a:t>
            </a:r>
            <a:r>
              <a:rPr lang="hu-HU" sz="2900" dirty="0"/>
              <a:t>tárgyak felületére </a:t>
            </a:r>
            <a:r>
              <a:rPr lang="hu-HU" sz="2900" dirty="0" smtClean="0"/>
              <a:t>kent</a:t>
            </a:r>
            <a:r>
              <a:rPr lang="hu-HU" sz="2900" dirty="0"/>
              <a:t>, vagy odatüsszentett, és odaszáradt </a:t>
            </a:r>
            <a:r>
              <a:rPr lang="hu-HU" sz="2900" dirty="0" smtClean="0"/>
              <a:t>vírusok </a:t>
            </a:r>
          </a:p>
          <a:p>
            <a:pPr marL="0" indent="0">
              <a:buNone/>
            </a:pPr>
            <a:r>
              <a:rPr lang="hu-HU" sz="2900" b="1" dirty="0">
                <a:solidFill>
                  <a:srgbClr val="0070C0"/>
                </a:solidFill>
              </a:rPr>
              <a:t> </a:t>
            </a:r>
            <a:r>
              <a:rPr lang="hu-HU" sz="2900" b="1" dirty="0" smtClean="0">
                <a:solidFill>
                  <a:srgbClr val="0070C0"/>
                </a:solidFill>
              </a:rPr>
              <a:t>   napokig fertőzőképesek maradnak.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900" dirty="0">
                <a:solidFill>
                  <a:srgbClr val="002060"/>
                </a:solidFill>
              </a:rPr>
              <a:t> </a:t>
            </a:r>
            <a:r>
              <a:rPr lang="hu-HU" sz="2900" dirty="0" smtClean="0">
                <a:solidFill>
                  <a:srgbClr val="002060"/>
                </a:solidFill>
              </a:rPr>
              <a:t>ajtó kilincsre</a:t>
            </a:r>
            <a:r>
              <a:rPr lang="hu-HU" sz="2900" dirty="0">
                <a:solidFill>
                  <a:srgbClr val="002060"/>
                </a:solidFill>
              </a:rPr>
              <a:t>, busz kapaszkodóra, </a:t>
            </a:r>
            <a:endParaRPr lang="hu-HU" sz="2900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sz="2900" dirty="0"/>
              <a:t> </a:t>
            </a:r>
            <a:r>
              <a:rPr lang="hu-HU" sz="2900" dirty="0" smtClean="0"/>
              <a:t>használt papírzsebkendőre,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900" dirty="0"/>
              <a:t> </a:t>
            </a:r>
            <a:r>
              <a:rPr lang="hu-HU" sz="2900" dirty="0" smtClean="0"/>
              <a:t>telefonra </a:t>
            </a:r>
          </a:p>
          <a:p>
            <a:pPr marL="0" indent="0">
              <a:buNone/>
            </a:pPr>
            <a:endParaRPr lang="hu-HU" sz="2900" b="1" dirty="0" smtClean="0">
              <a:solidFill>
                <a:srgbClr val="0070C0"/>
              </a:solidFill>
            </a:endParaRPr>
          </a:p>
          <a:p>
            <a:r>
              <a:rPr lang="hu-HU" sz="2900" dirty="0" smtClean="0"/>
              <a:t>Figyelem!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900" dirty="0" smtClean="0"/>
              <a:t> </a:t>
            </a:r>
            <a:r>
              <a:rPr lang="hu-HU" sz="2900" dirty="0" smtClean="0">
                <a:solidFill>
                  <a:srgbClr val="FF0000"/>
                </a:solidFill>
              </a:rPr>
              <a:t>A </a:t>
            </a:r>
            <a:r>
              <a:rPr lang="hu-HU" sz="2900" dirty="0">
                <a:solidFill>
                  <a:srgbClr val="FF0000"/>
                </a:solidFill>
              </a:rPr>
              <a:t>telefon képernyője üvegnek/műanyagnak számít</a:t>
            </a:r>
            <a:r>
              <a:rPr lang="hu-HU" sz="2900" dirty="0" smtClean="0">
                <a:solidFill>
                  <a:srgbClr val="FF0000"/>
                </a:solidFill>
              </a:rPr>
              <a:t>, </a:t>
            </a:r>
            <a:r>
              <a:rPr lang="hu-HU" sz="2900" dirty="0">
                <a:solidFill>
                  <a:srgbClr val="FF0000"/>
                </a:solidFill>
              </a:rPr>
              <a:t>azon is napokig elél a vírus.</a:t>
            </a:r>
          </a:p>
          <a:p>
            <a:endParaRPr lang="hu-HU" sz="2900" b="1" dirty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2953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79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05930" y="6464095"/>
            <a:ext cx="695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pic>
        <p:nvPicPr>
          <p:cNvPr id="3076" name="Picture 4" descr="Több mint 5 000 ingyenes kép Covid és Koronavírus témáb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535" y="1845735"/>
            <a:ext cx="3070653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32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Meddig marad fertőzött egy tárgy?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845733"/>
            <a:ext cx="5256564" cy="4382071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hu-HU" dirty="0"/>
              <a:t> </a:t>
            </a:r>
            <a:r>
              <a:rPr lang="hu-HU" dirty="0" smtClean="0"/>
              <a:t> </a:t>
            </a:r>
            <a:r>
              <a:rPr lang="hu-HU" sz="2600" b="1" dirty="0" smtClean="0"/>
              <a:t>Réz</a:t>
            </a:r>
            <a:r>
              <a:rPr lang="hu-HU" sz="2600" dirty="0"/>
              <a:t>: 4 óra</a:t>
            </a:r>
          </a:p>
          <a:p>
            <a:pPr lvl="0"/>
            <a:r>
              <a:rPr lang="hu-HU" sz="2600" b="1" dirty="0"/>
              <a:t>Karton</a:t>
            </a:r>
            <a:r>
              <a:rPr lang="hu-HU" sz="2600" dirty="0"/>
              <a:t>: 24 óra</a:t>
            </a:r>
          </a:p>
          <a:p>
            <a:pPr lvl="0"/>
            <a:r>
              <a:rPr lang="hu-HU" sz="2600" b="1" dirty="0"/>
              <a:t>Rozsdamentes acél</a:t>
            </a:r>
            <a:r>
              <a:rPr lang="hu-HU" sz="2600" dirty="0"/>
              <a:t>: 48 óra</a:t>
            </a:r>
          </a:p>
          <a:p>
            <a:pPr lvl="0"/>
            <a:r>
              <a:rPr lang="hu-HU" sz="2600" b="1" dirty="0"/>
              <a:t>Műanyag</a:t>
            </a:r>
            <a:r>
              <a:rPr lang="hu-HU" sz="2600" dirty="0"/>
              <a:t>: 72 óra</a:t>
            </a:r>
          </a:p>
          <a:p>
            <a:pPr lvl="0"/>
            <a:r>
              <a:rPr lang="hu-HU" sz="2600" b="1" dirty="0"/>
              <a:t>Nyomtatópapír, zsebkendő</a:t>
            </a:r>
            <a:r>
              <a:rPr lang="hu-HU" sz="2600" dirty="0"/>
              <a:t>: 3 óra</a:t>
            </a:r>
          </a:p>
          <a:p>
            <a:pPr lvl="0"/>
            <a:r>
              <a:rPr lang="hu-HU" sz="2600" b="1" dirty="0"/>
              <a:t>Kezelt fa, ruha</a:t>
            </a:r>
            <a:r>
              <a:rPr lang="hu-HU" sz="2600" dirty="0"/>
              <a:t>: 24 óra</a:t>
            </a:r>
          </a:p>
          <a:p>
            <a:pPr lvl="0"/>
            <a:r>
              <a:rPr lang="hu-HU" sz="2600" b="1" dirty="0"/>
              <a:t>Üveg, papírpénz</a:t>
            </a:r>
            <a:r>
              <a:rPr lang="hu-HU" sz="2600" dirty="0"/>
              <a:t>: 4 nap</a:t>
            </a:r>
          </a:p>
          <a:p>
            <a:pPr lvl="0"/>
            <a:r>
              <a:rPr lang="hu-HU" sz="2600" b="1" dirty="0"/>
              <a:t>Rozsdamentes acél, műanyag</a:t>
            </a:r>
            <a:r>
              <a:rPr lang="hu-HU" sz="2600" dirty="0"/>
              <a:t>: 7 nap</a:t>
            </a:r>
          </a:p>
          <a:p>
            <a:pPr lvl="0"/>
            <a:r>
              <a:rPr lang="hu-HU" sz="2600" b="1" dirty="0"/>
              <a:t>Sebészi maszk</a:t>
            </a:r>
            <a:r>
              <a:rPr lang="hu-HU" sz="2600" dirty="0"/>
              <a:t>: 7 nap</a:t>
            </a:r>
          </a:p>
          <a:p>
            <a:r>
              <a:rPr lang="hu-HU" sz="2600" dirty="0">
                <a:solidFill>
                  <a:srgbClr val="FF0000"/>
                </a:solidFill>
              </a:rPr>
              <a:t>A </a:t>
            </a:r>
            <a:r>
              <a:rPr lang="hu-HU" sz="2600" b="1" dirty="0">
                <a:solidFill>
                  <a:srgbClr val="FF0000"/>
                </a:solidFill>
              </a:rPr>
              <a:t>sima felületeken</a:t>
            </a:r>
            <a:r>
              <a:rPr lang="hu-HU" sz="2600" dirty="0">
                <a:solidFill>
                  <a:srgbClr val="FF0000"/>
                </a:solidFill>
              </a:rPr>
              <a:t> hosszabb ideig képes életben maradni a vírus.</a:t>
            </a:r>
          </a:p>
          <a:p>
            <a:endParaRPr lang="hu-HU" b="1" dirty="0" smtClean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513" y="645444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5444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43000" y="6454445"/>
            <a:ext cx="7061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pic>
        <p:nvPicPr>
          <p:cNvPr id="4100" name="Picture 4" descr="Special Series on COVID-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72707" y="2854154"/>
            <a:ext cx="4442253" cy="230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19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Hogyan tisztítsunk meg egy fertőzött tárgyat?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Dobjuk ki.</a:t>
            </a:r>
            <a:endParaRPr lang="hu-HU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b="1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Fertőtlenítő </a:t>
            </a:r>
            <a:r>
              <a:rPr lang="hu-HU" b="1" dirty="0">
                <a:solidFill>
                  <a:srgbClr val="0070C0"/>
                </a:solidFill>
              </a:rPr>
              <a:t>tisztítószerrel</a:t>
            </a:r>
            <a:r>
              <a:rPr lang="hu-HU" dirty="0"/>
              <a:t>, annak használati utasítása </a:t>
            </a:r>
            <a:r>
              <a:rPr lang="hu-HU" dirty="0" smtClean="0"/>
              <a:t>szerint.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Zsíroldó </a:t>
            </a:r>
            <a:r>
              <a:rPr lang="hu-HU" b="1" dirty="0">
                <a:solidFill>
                  <a:srgbClr val="0070C0"/>
                </a:solidFill>
              </a:rPr>
              <a:t>tisztítószerrel</a:t>
            </a:r>
            <a:r>
              <a:rPr lang="hu-HU" dirty="0"/>
              <a:t>. A szappanos víz, a mosogatószer, a sampon, a tusfürdő és a mosószer zsíroldó tisztítószernek </a:t>
            </a:r>
            <a:r>
              <a:rPr lang="hu-HU" dirty="0" smtClean="0"/>
              <a:t>minősülnek.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Ruhát</a:t>
            </a:r>
            <a:r>
              <a:rPr lang="hu-HU" dirty="0"/>
              <a:t>, ágyneműt, törölközőt </a:t>
            </a:r>
            <a:r>
              <a:rPr lang="hu-HU" b="1" dirty="0" smtClean="0">
                <a:solidFill>
                  <a:srgbClr val="0070C0"/>
                </a:solidFill>
              </a:rPr>
              <a:t>magas hőfokon </a:t>
            </a:r>
            <a:r>
              <a:rPr lang="hu-HU" dirty="0" smtClean="0"/>
              <a:t>mosószerrel </a:t>
            </a:r>
            <a:r>
              <a:rPr lang="hu-HU" b="1" dirty="0" smtClean="0">
                <a:solidFill>
                  <a:srgbClr val="0070C0"/>
                </a:solidFill>
              </a:rPr>
              <a:t>mosva</a:t>
            </a:r>
            <a:r>
              <a:rPr lang="hu-HU" dirty="0" smtClean="0">
                <a:solidFill>
                  <a:srgbClr val="0070C0"/>
                </a:solidFill>
              </a:rPr>
              <a:t>.</a:t>
            </a:r>
            <a:endParaRPr lang="hu-HU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70</a:t>
            </a:r>
            <a:r>
              <a:rPr lang="hu-HU" b="1" dirty="0">
                <a:solidFill>
                  <a:srgbClr val="0070C0"/>
                </a:solidFill>
              </a:rPr>
              <a:t>%-os alkohollal</a:t>
            </a:r>
            <a:r>
              <a:rPr lang="hu-HU" dirty="0"/>
              <a:t> </a:t>
            </a:r>
            <a:r>
              <a:rPr lang="hu-HU" dirty="0" smtClean="0"/>
              <a:t>lefújva a tárgyat (10 </a:t>
            </a:r>
            <a:r>
              <a:rPr lang="hu-HU" dirty="0"/>
              <a:t>perc elég), hígabb alkohol esetén </a:t>
            </a:r>
            <a:r>
              <a:rPr lang="hu-HU" dirty="0" smtClean="0"/>
              <a:t>hosszabb a várakozási idő.</a:t>
            </a: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Ha </a:t>
            </a:r>
            <a:r>
              <a:rPr lang="hu-HU" dirty="0"/>
              <a:t>az anyaga kibírja, </a:t>
            </a:r>
            <a:r>
              <a:rPr lang="hu-HU" dirty="0" smtClean="0"/>
              <a:t>forró vízben </a:t>
            </a:r>
            <a:r>
              <a:rPr lang="hu-HU" b="1" dirty="0" smtClean="0">
                <a:solidFill>
                  <a:srgbClr val="0070C0"/>
                </a:solidFill>
              </a:rPr>
              <a:t>kifőzve</a:t>
            </a:r>
            <a:r>
              <a:rPr lang="hu-HU" b="1" dirty="0" smtClean="0"/>
              <a:t>.</a:t>
            </a: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Pihentetjük</a:t>
            </a:r>
            <a:r>
              <a:rPr lang="hu-HU" dirty="0"/>
              <a:t>, amíg a vírusok idővel elvesztik a fertőzőképességüket. 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Gyümölcsöknél a mosogatószeres </a:t>
            </a:r>
            <a:r>
              <a:rPr lang="hu-HU" dirty="0"/>
              <a:t>mosás, öblítés </a:t>
            </a:r>
            <a:r>
              <a:rPr lang="hu-HU" dirty="0" smtClean="0"/>
              <a:t>használ. </a:t>
            </a: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b="1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UVC </a:t>
            </a:r>
            <a:r>
              <a:rPr lang="hu-HU" b="1" dirty="0">
                <a:solidFill>
                  <a:srgbClr val="0070C0"/>
                </a:solidFill>
              </a:rPr>
              <a:t>vagy germicid lámpa</a:t>
            </a:r>
            <a:r>
              <a:rPr lang="hu-HU" dirty="0">
                <a:solidFill>
                  <a:srgbClr val="0070C0"/>
                </a:solidFill>
              </a:rPr>
              <a:t> </a:t>
            </a:r>
            <a:r>
              <a:rPr lang="hu-HU" dirty="0"/>
              <a:t>sugárzása szintén </a:t>
            </a:r>
            <a:r>
              <a:rPr lang="hu-HU" dirty="0" smtClean="0"/>
              <a:t>elpusztítja.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Ózonos </a:t>
            </a:r>
            <a:r>
              <a:rPr lang="hu-HU" b="1" dirty="0">
                <a:solidFill>
                  <a:srgbClr val="0070C0"/>
                </a:solidFill>
              </a:rPr>
              <a:t>sterilizálás</a:t>
            </a:r>
            <a:r>
              <a:rPr lang="hu-HU" dirty="0"/>
              <a:t> is alkalmas a vírus elpusztítására.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118" y="6454445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59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031789" y="6464095"/>
            <a:ext cx="6901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2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Felület fertőtlenítés – hogyan, mivel?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629063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b="1" dirty="0" smtClean="0"/>
              <a:t> Normál háti permetezővel, tűzoltói puttonyfecskendővel javasoljuk.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b="1" dirty="0"/>
              <a:t> </a:t>
            </a:r>
            <a:r>
              <a:rPr lang="hu-HU" b="1" dirty="0" smtClean="0"/>
              <a:t>Mivel a koronavírus hőérzékeny </a:t>
            </a:r>
            <a:r>
              <a:rPr lang="hu-HU" dirty="0" smtClean="0"/>
              <a:t>már </a:t>
            </a:r>
            <a:r>
              <a:rPr lang="hu-HU" dirty="0"/>
              <a:t>60°C hőmérséklet is kikészíti egy óra alatt, az ennél forróbb </a:t>
            </a:r>
            <a:r>
              <a:rPr lang="hu-HU" dirty="0" smtClean="0"/>
              <a:t>folyadék </a:t>
            </a:r>
            <a:r>
              <a:rPr lang="hu-HU" dirty="0"/>
              <a:t>pedig </a:t>
            </a:r>
            <a:r>
              <a:rPr lang="hu-HU" dirty="0" smtClean="0"/>
              <a:t>még inkább. </a:t>
            </a:r>
            <a:endParaRPr lang="hu-HU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b="1" dirty="0" smtClean="0"/>
              <a:t> </a:t>
            </a:r>
            <a:r>
              <a:rPr lang="hu-HU" b="1" dirty="0" smtClean="0">
                <a:solidFill>
                  <a:srgbClr val="0070C0"/>
                </a:solidFill>
              </a:rPr>
              <a:t>A </a:t>
            </a:r>
            <a:r>
              <a:rPr lang="hu-HU" b="1" dirty="0">
                <a:solidFill>
                  <a:srgbClr val="0070C0"/>
                </a:solidFill>
              </a:rPr>
              <a:t>nagynyomású </a:t>
            </a:r>
            <a:r>
              <a:rPr lang="hu-HU" b="1" dirty="0" smtClean="0">
                <a:solidFill>
                  <a:srgbClr val="0070C0"/>
                </a:solidFill>
              </a:rPr>
              <a:t>gőztisztítót</a:t>
            </a:r>
            <a:r>
              <a:rPr lang="hu-HU" b="1" dirty="0">
                <a:solidFill>
                  <a:srgbClr val="0070C0"/>
                </a:solidFill>
              </a:rPr>
              <a:t> </a:t>
            </a:r>
            <a:r>
              <a:rPr lang="hu-HU" b="1" dirty="0" smtClean="0">
                <a:solidFill>
                  <a:srgbClr val="0070C0"/>
                </a:solidFill>
              </a:rPr>
              <a:t>nem ajánljuk</a:t>
            </a:r>
            <a:r>
              <a:rPr lang="hu-HU" dirty="0" smtClean="0"/>
              <a:t>, </a:t>
            </a:r>
            <a:r>
              <a:rPr lang="hu-HU" dirty="0"/>
              <a:t>éppen a nagy nyomás </a:t>
            </a:r>
            <a:r>
              <a:rPr lang="hu-HU" dirty="0" smtClean="0"/>
              <a:t>miatt. Mivel a </a:t>
            </a:r>
            <a:r>
              <a:rPr lang="hu-HU" dirty="0"/>
              <a:t>nagy nyomással kifújt gőztől a levegőbe kerülhet a vírusok egy része, és nem </a:t>
            </a:r>
            <a:r>
              <a:rPr lang="hu-HU" dirty="0" smtClean="0"/>
              <a:t>biztos, </a:t>
            </a:r>
            <a:r>
              <a:rPr lang="hu-HU" dirty="0"/>
              <a:t>hogy teljesen inaktívvá </a:t>
            </a:r>
            <a:r>
              <a:rPr lang="hu-HU" dirty="0" smtClean="0"/>
              <a:t>válnak.</a:t>
            </a: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endParaRPr lang="hu-HU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Permetezővel a szabad végzett munka közben használjunk </a:t>
            </a:r>
          </a:p>
          <a:p>
            <a:pPr marL="0" indent="0">
              <a:buNone/>
            </a:pPr>
            <a:r>
              <a:rPr lang="hu-HU" dirty="0" smtClean="0"/>
              <a:t>maszkot </a:t>
            </a:r>
            <a:r>
              <a:rPr lang="hu-HU" dirty="0"/>
              <a:t>és védőszemüveget. 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</a:t>
            </a:r>
            <a:r>
              <a:rPr lang="hu-HU" dirty="0" smtClean="0"/>
              <a:t>Utána alapos mosakodás és ruhacsere ajánlott.</a:t>
            </a:r>
            <a:endParaRPr lang="hu-HU" dirty="0"/>
          </a:p>
          <a:p>
            <a:pPr marL="0" indent="0">
              <a:buNone/>
            </a:pPr>
            <a:endParaRPr lang="hu-HU" sz="2900" b="1" dirty="0" smtClean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29534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5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92427" y="6464095"/>
            <a:ext cx="6827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  <p:pic>
        <p:nvPicPr>
          <p:cNvPr id="8" name="Picture 2" descr="Tűzoltók, Tűzoltó, Profil, Légzésvédő Maszk, Veszél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1" y="3603186"/>
            <a:ext cx="2011680" cy="267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4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DAF144D-0A41-4865-8248-FA2743506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814413" cy="1450757"/>
          </a:xfrm>
        </p:spPr>
        <p:txBody>
          <a:bodyPr/>
          <a:lstStyle/>
          <a:p>
            <a:r>
              <a:rPr lang="hu-HU" dirty="0" smtClean="0"/>
              <a:t>Hogyan fertőtlenítsük a telefont?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6F8036B8-AAD2-4D9D-A2F7-7E6D6DAE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383" y="2241150"/>
            <a:ext cx="7814413" cy="433264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sz="3200" dirty="0" smtClean="0"/>
              <a:t> </a:t>
            </a:r>
            <a:r>
              <a:rPr lang="hu-HU" sz="3600" dirty="0" smtClean="0"/>
              <a:t>A </a:t>
            </a:r>
            <a:r>
              <a:rPr lang="hu-HU" sz="3600" dirty="0"/>
              <a:t>telefonok fertőtlenítésére vonatkozó tanácsok </a:t>
            </a:r>
            <a:r>
              <a:rPr lang="hu-HU" sz="3600" dirty="0" smtClean="0"/>
              <a:t>gyártónként változnak, azokat a szereket célszerű használni.</a:t>
            </a:r>
            <a:endParaRPr lang="hu-HU" sz="36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3600" dirty="0"/>
              <a:t> </a:t>
            </a:r>
            <a:r>
              <a:rPr lang="hu-HU" sz="3600" dirty="0" smtClean="0"/>
              <a:t>Szükség esetén </a:t>
            </a:r>
            <a:r>
              <a:rPr lang="hu-HU" sz="3600" dirty="0"/>
              <a:t>a képernyőt nagyon puha, mosószeres vízzel megnedvesített papírkendővel </a:t>
            </a:r>
            <a:r>
              <a:rPr lang="hu-HU" sz="3600" dirty="0" smtClean="0"/>
              <a:t>töröljük </a:t>
            </a:r>
            <a:r>
              <a:rPr lang="hu-HU" sz="3600" dirty="0"/>
              <a:t>át, amit aztán </a:t>
            </a:r>
            <a:r>
              <a:rPr lang="hu-HU" sz="3600" dirty="0" smtClean="0"/>
              <a:t>dobjunk </a:t>
            </a:r>
            <a:r>
              <a:rPr lang="hu-HU" sz="3600" dirty="0"/>
              <a:t>ki. </a:t>
            </a:r>
            <a:endParaRPr lang="hu-HU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sz="3600" dirty="0"/>
              <a:t> </a:t>
            </a:r>
            <a:r>
              <a:rPr lang="hu-HU" sz="3600" dirty="0" smtClean="0"/>
              <a:t>Ha végeztünk, mossunk kezet.</a:t>
            </a:r>
          </a:p>
          <a:p>
            <a:pPr marL="0" indent="0">
              <a:buNone/>
            </a:pPr>
            <a:r>
              <a:rPr lang="hu-HU" sz="3600" b="1" dirty="0" smtClean="0"/>
              <a:t>Ne használjuk!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sz="3600" dirty="0" smtClean="0"/>
              <a:t> Tömény </a:t>
            </a:r>
            <a:r>
              <a:rPr lang="hu-HU" sz="3600" dirty="0"/>
              <a:t>alkoholt (70% felett) </a:t>
            </a:r>
            <a:r>
              <a:rPr lang="hu-HU" sz="3600" dirty="0" smtClean="0"/>
              <a:t>ne használjunk, mert bánthatja </a:t>
            </a:r>
            <a:r>
              <a:rPr lang="hu-HU" sz="3600" dirty="0"/>
              <a:t>a felületét.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sz="3600" dirty="0" smtClean="0"/>
              <a:t> Hőt </a:t>
            </a:r>
            <a:r>
              <a:rPr lang="hu-HU" sz="3600" dirty="0"/>
              <a:t>vagy maró </a:t>
            </a:r>
            <a:r>
              <a:rPr lang="hu-HU" sz="3600" dirty="0" smtClean="0"/>
              <a:t>anyagokat sem.</a:t>
            </a:r>
            <a:endParaRPr lang="hu-HU" sz="36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3600" dirty="0" smtClean="0">
                <a:solidFill>
                  <a:srgbClr val="FF0000"/>
                </a:solidFill>
              </a:rPr>
              <a:t> A </a:t>
            </a:r>
            <a:r>
              <a:rPr lang="hu-HU" sz="3600" dirty="0">
                <a:solidFill>
                  <a:srgbClr val="FF0000"/>
                </a:solidFill>
              </a:rPr>
              <a:t>telefont mindig </a:t>
            </a:r>
            <a:r>
              <a:rPr lang="hu-HU" sz="3600" dirty="0" smtClean="0">
                <a:solidFill>
                  <a:srgbClr val="FF0000"/>
                </a:solidFill>
              </a:rPr>
              <a:t>tisztítsuk </a:t>
            </a:r>
            <a:r>
              <a:rPr lang="hu-HU" sz="3600" dirty="0">
                <a:solidFill>
                  <a:srgbClr val="FF0000"/>
                </a:solidFill>
              </a:rPr>
              <a:t>meg, ha </a:t>
            </a:r>
            <a:r>
              <a:rPr lang="hu-HU" sz="3600" dirty="0" smtClean="0">
                <a:solidFill>
                  <a:srgbClr val="FF0000"/>
                </a:solidFill>
              </a:rPr>
              <a:t>hazaérünk. </a:t>
            </a:r>
            <a:endParaRPr lang="hu-HU" sz="3600" b="1" dirty="0" smtClean="0">
              <a:solidFill>
                <a:srgbClr val="FF0000"/>
              </a:solidFill>
            </a:endParaRPr>
          </a:p>
          <a:p>
            <a:r>
              <a:rPr lang="hu-HU" sz="3600" b="1" dirty="0" smtClean="0"/>
              <a:t>Figyelem!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600" dirty="0" smtClean="0"/>
              <a:t> </a:t>
            </a:r>
            <a:r>
              <a:rPr lang="hu-HU" sz="3600" dirty="0" smtClean="0">
                <a:solidFill>
                  <a:srgbClr val="FF0000"/>
                </a:solidFill>
              </a:rPr>
              <a:t>A </a:t>
            </a:r>
            <a:r>
              <a:rPr lang="hu-HU" sz="3600" dirty="0">
                <a:solidFill>
                  <a:srgbClr val="FF0000"/>
                </a:solidFill>
              </a:rPr>
              <a:t>telefon képernyője üvegnek/műanyagnak számít</a:t>
            </a:r>
            <a:r>
              <a:rPr lang="hu-HU" sz="3600" dirty="0" smtClean="0">
                <a:solidFill>
                  <a:srgbClr val="FF0000"/>
                </a:solidFill>
              </a:rPr>
              <a:t>, </a:t>
            </a:r>
            <a:r>
              <a:rPr lang="hu-HU" sz="3600" dirty="0">
                <a:solidFill>
                  <a:srgbClr val="FF0000"/>
                </a:solidFill>
              </a:rPr>
              <a:t>azon is napokig elél a vírus.</a:t>
            </a:r>
          </a:p>
          <a:p>
            <a:endParaRPr lang="hu-HU" sz="2900" b="1" dirty="0">
              <a:solidFill>
                <a:srgbClr val="0070C0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94E89A2-3A9A-42F0-9FD8-F1FAF7BC6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939" y="6429535"/>
            <a:ext cx="357642" cy="40355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90A4C4C0-C92F-4F4C-BECE-FFF66C658D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51" y="6429536"/>
            <a:ext cx="491815" cy="40355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EAF77ECB-6CE0-4912-A280-23FA0E9AECC0}"/>
              </a:ext>
            </a:extLst>
          </p:cNvPr>
          <p:cNvSpPr txBox="1"/>
          <p:nvPr/>
        </p:nvSpPr>
        <p:spPr>
          <a:xfrm>
            <a:off x="1136822" y="6464095"/>
            <a:ext cx="693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0" i="0" u="none" strike="noStrike" dirty="0">
                <a:solidFill>
                  <a:schemeClr val="bg1"/>
                </a:solidFill>
                <a:effectLst/>
                <a:latin typeface="YAD7QhG2T6o 0"/>
              </a:rPr>
              <a:t>A projektet az Innovációs és Technológiai Minisztérium és a Balaton Fejlesztési Tanács támogatta</a:t>
            </a:r>
            <a:endParaRPr lang="hu-HU" sz="1200" dirty="0">
              <a:solidFill>
                <a:schemeClr val="bg1"/>
              </a:solidFill>
              <a:effectLst/>
              <a:latin typeface="YAD7QhG2T6o 0"/>
            </a:endParaRPr>
          </a:p>
          <a:p>
            <a:endParaRPr lang="hu-HU" sz="1200" dirty="0"/>
          </a:p>
        </p:txBody>
      </p:sp>
      <p:pic>
        <p:nvPicPr>
          <p:cNvPr id="11" name="Ábra 10" descr="Jelnyelv">
            <a:extLst>
              <a:ext uri="{FF2B5EF4-FFF2-40B4-BE49-F238E27FC236}">
                <a16:creationId xmlns:a16="http://schemas.microsoft.com/office/drawing/2014/main" xmlns="" id="{0AF30C35-0D63-481D-B960-A23C4EFEF5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6540" y="793327"/>
            <a:ext cx="871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3446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ív">
  <a:themeElements>
    <a:clrScheme name="Retrospektív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ív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1975</TotalTime>
  <Words>634</Words>
  <Application>Microsoft Office PowerPoint</Application>
  <PresentationFormat>Diavetítés a képernyőre (4:3 oldalarány)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Wingdings</vt:lpstr>
      <vt:lpstr>YAD7QhG2T6o 0</vt:lpstr>
      <vt:lpstr>Retrospektív</vt:lpstr>
      <vt:lpstr>Rescue Security &amp; Safety V. (2021)</vt:lpstr>
      <vt:lpstr>A COVID fertőzés  fő jellemzői</vt:lpstr>
      <vt:lpstr>COVID-fertőzés  a lehetséges tünetek</vt:lpstr>
      <vt:lpstr>Hogyan terjed a  koronavírus?</vt:lpstr>
      <vt:lpstr>Mi lehet koronavírussal fertőzött tárgy?</vt:lpstr>
      <vt:lpstr>Meddig marad fertőzött egy tárgy?</vt:lpstr>
      <vt:lpstr>Hogyan tisztítsunk meg egy fertőzött tárgyat?</vt:lpstr>
      <vt:lpstr>Felület fertőtlenítés – hogyan, mivel?</vt:lpstr>
      <vt:lpstr>Hogyan fertőtlenítsük a telefont?</vt:lpstr>
      <vt:lpstr>Mi van a kesztyűvel  bevetéskor ?</vt:lpstr>
      <vt:lpstr>Távolságtartás helyett légzőálarc és maszk</vt:lpstr>
      <vt:lpstr>Távolságtartás – Tűzoltóként nem megy!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Rescue Security &amp; Safety 2021</dc:title>
  <dc:creator>DELL</dc:creator>
  <cp:lastModifiedBy>György Heizler</cp:lastModifiedBy>
  <cp:revision>40</cp:revision>
  <dcterms:created xsi:type="dcterms:W3CDTF">2020-08-26T10:58:05Z</dcterms:created>
  <dcterms:modified xsi:type="dcterms:W3CDTF">2021-11-14T12:45:52Z</dcterms:modified>
</cp:coreProperties>
</file>