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9" r:id="rId3"/>
    <p:sldId id="268" r:id="rId4"/>
    <p:sldId id="270" r:id="rId5"/>
    <p:sldId id="287" r:id="rId6"/>
    <p:sldId id="288" r:id="rId7"/>
    <p:sldId id="289" r:id="rId8"/>
    <p:sldId id="291" r:id="rId9"/>
    <p:sldId id="292" r:id="rId10"/>
    <p:sldId id="27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12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>
            <a:extLst>
              <a:ext uri="{FF2B5EF4-FFF2-40B4-BE49-F238E27FC236}">
                <a16:creationId xmlns:a16="http://schemas.microsoft.com/office/drawing/2014/main" id="{D1C60CB9-F8BA-4028-8F16-7D1C4E087D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hu-HU"/>
              <a:t>sdfsfsdf dfsdfdsf sd fsdfs dfsd sdfds 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9BB4A247-98A8-49C8-8482-CE00AB9983D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0F782-BDC3-4BCB-A433-46030AE900F0}" type="datetimeFigureOut">
              <a:rPr lang="hu-HU" smtClean="0"/>
              <a:t>2021. 11. 16.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3BE009DD-D52B-4D4F-BECE-6E17238AB78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02EB0DC4-D11F-4DB7-821F-8B6690D6CEE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61DF6-EC11-4082-B8DF-C047F567D2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74604870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hu-HU"/>
              <a:t>sdfsfsdf dfsdfdsf sd fsdfs dfsd sdfds 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7AEB3-D6B2-4091-A879-9304ADFD3A0E}" type="datetimeFigureOut">
              <a:rPr lang="hu-HU" smtClean="0"/>
              <a:t>2021. 11. 16.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245DC7-A614-49EA-9BFF-D0FC2CE4A1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72021823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3584C-174D-4294-9078-CF5CBC9DC407}" type="datetime1">
              <a:rPr lang="hu-HU" smtClean="0"/>
              <a:t>2021. 11. 16.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dgdgdgdgdgdf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5646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3645-4D80-4B49-ABA8-085887500E03}" type="datetime1">
              <a:rPr lang="hu-HU" smtClean="0"/>
              <a:t>2021. 11. 16.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dgdgdgdgdgdf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99459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481B-390C-4E75-8450-FA2AE981B0DA}" type="datetime1">
              <a:rPr lang="hu-HU" smtClean="0"/>
              <a:t>2021. 11. 16.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dgdgdgdgdgdf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0059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30E42-7B98-4FDF-B2E5-4E1FEE18FC99}" type="datetime1">
              <a:rPr lang="hu-HU" smtClean="0"/>
              <a:t>2021. 11. 16.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dgdgdgdgdgdf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95603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401C-75C5-46D0-A99B-408D89EE2824}" type="datetime1">
              <a:rPr lang="hu-HU" smtClean="0"/>
              <a:t>2021. 11. 16.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dgdgdgdgdgdf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05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E75C1-6B97-4C1C-B597-27B25EB79437}" type="datetime1">
              <a:rPr lang="hu-HU" smtClean="0"/>
              <a:t>2021. 11. 16.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dgdgdgdgdgdf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11065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0C4E7-7F9F-48AD-8683-9FA1F749015A}" type="datetime1">
              <a:rPr lang="hu-HU" smtClean="0"/>
              <a:t>2021. 11. 16.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dgdgdgdgdgdf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8678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6C831-22BA-47AB-AEF9-770128F861C6}" type="datetime1">
              <a:rPr lang="hu-HU" smtClean="0"/>
              <a:t>2021. 11. 16.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dgdgdgdgdgdf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56671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17F4-1E6F-4511-9275-1A8AA5262360}" type="datetime1">
              <a:rPr lang="hu-HU" smtClean="0"/>
              <a:t>2021. 11. 16.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hu-HU"/>
              <a:t>dgdgdgdgdgdf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96918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422CF50F-6FA8-4A8B-B779-77B4B76D80C9}" type="datetime1">
              <a:rPr lang="hu-HU" smtClean="0"/>
              <a:t>2021. 11. 16.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hu-HU"/>
              <a:t>dgdgdgdgdgdf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60591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2DFB5-DAB0-4D59-B2CD-EEC9BC16F43D}" type="datetime1">
              <a:rPr lang="hu-HU" smtClean="0"/>
              <a:t>2021. 11. 16.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dgdgdgdgdgdf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63934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80B6971-E166-4690-B6FA-2F10EC3EFD93}" type="datetime1">
              <a:rPr lang="hu-HU" smtClean="0"/>
              <a:t>2021. 11. 16.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hu-HU"/>
              <a:t>dgdgdgdgdgdf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3795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03CDB94-DE18-4C1B-9C2A-B73D7A567C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Rescue</a:t>
            </a:r>
            <a:r>
              <a:rPr lang="hu-HU" dirty="0"/>
              <a:t> </a:t>
            </a:r>
            <a:r>
              <a:rPr lang="hu-HU" dirty="0" err="1"/>
              <a:t>Security</a:t>
            </a:r>
            <a:r>
              <a:rPr lang="hu-HU" dirty="0"/>
              <a:t> &amp; </a:t>
            </a:r>
            <a:r>
              <a:rPr lang="hu-HU" err="1"/>
              <a:t>Safety</a:t>
            </a:r>
            <a:r>
              <a:rPr lang="hu-HU"/>
              <a:t> V. (2021)</a:t>
            </a:r>
            <a:endParaRPr lang="hu-HU" dirty="0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E56A4345-BC28-42B1-9816-7744E9F469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u-HU" b="1" dirty="0"/>
              <a:t>Önkéntes tűzoltó egyesületek védekezése a koronavírus-járvány során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1EADA3F-3AFD-403D-BBB7-AC33AE8DB1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125" y="6454445"/>
            <a:ext cx="357642" cy="403555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8EEF23D8-D8EF-498C-871E-8C3B3F109B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37" y="6411001"/>
            <a:ext cx="491815" cy="403555"/>
          </a:xfrm>
          <a:prstGeom prst="rect">
            <a:avLst/>
          </a:prstGeom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id="{6C40BBD6-948F-4EB2-BD93-870078444125}"/>
              </a:ext>
            </a:extLst>
          </p:cNvPr>
          <p:cNvSpPr txBox="1"/>
          <p:nvPr/>
        </p:nvSpPr>
        <p:spPr>
          <a:xfrm>
            <a:off x="1346886" y="6487250"/>
            <a:ext cx="7005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</p:spTree>
    <p:extLst>
      <p:ext uri="{BB962C8B-B14F-4D97-AF65-F5344CB8AC3E}">
        <p14:creationId xmlns:p14="http://schemas.microsoft.com/office/powerpoint/2010/main" val="4115280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AF144D-0A41-4865-8248-FA2743506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Távolságtartás – Tűzoltóként</a:t>
            </a:r>
            <a:br>
              <a:rPr lang="hu-HU" dirty="0"/>
            </a:br>
            <a:r>
              <a:rPr lang="hu-HU" dirty="0"/>
              <a:t>nem megy!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A94E89A2-3A9A-42F0-9FD8-F1FAF7BC6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8201" y="6429536"/>
            <a:ext cx="357642" cy="40355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90A4C4C0-C92F-4F4C-BECE-FFF66C658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98" y="6429536"/>
            <a:ext cx="491815" cy="40355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EAF77ECB-6CE0-4912-A280-23FA0E9AECC0}"/>
              </a:ext>
            </a:extLst>
          </p:cNvPr>
          <p:cNvSpPr txBox="1"/>
          <p:nvPr/>
        </p:nvSpPr>
        <p:spPr>
          <a:xfrm>
            <a:off x="1136822" y="6464095"/>
            <a:ext cx="6851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  <p:sp>
        <p:nvSpPr>
          <p:cNvPr id="12" name="Tartalom helye 2">
            <a:extLst>
              <a:ext uri="{FF2B5EF4-FFF2-40B4-BE49-F238E27FC236}">
                <a16:creationId xmlns:a16="http://schemas.microsoft.com/office/drawing/2014/main" id="{719F4D69-CF33-4B8C-B9EF-9B4F61FB0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1174" y="2520169"/>
            <a:ext cx="3298371" cy="4023360"/>
          </a:xfrm>
        </p:spPr>
        <p:txBody>
          <a:bodyPr>
            <a:normAutofit/>
          </a:bodyPr>
          <a:lstStyle/>
          <a:p>
            <a:r>
              <a:rPr lang="hu-HU" b="1"/>
              <a:t>Általánosan: 1,5-2 méter</a:t>
            </a:r>
          </a:p>
          <a:p>
            <a:endParaRPr lang="hu-HU" b="1"/>
          </a:p>
          <a:p>
            <a:endParaRPr lang="hu-HU" b="1"/>
          </a:p>
          <a:p>
            <a:endParaRPr lang="hu-HU" b="1"/>
          </a:p>
          <a:p>
            <a:r>
              <a:rPr lang="hu-HU" b="1"/>
              <a:t>Zsúfolt helyek kerülése</a:t>
            </a:r>
          </a:p>
          <a:p>
            <a:endParaRPr lang="hu-HU"/>
          </a:p>
          <a:p>
            <a:endParaRPr lang="hu-HU"/>
          </a:p>
          <a:p>
            <a:endParaRPr lang="hu-HU"/>
          </a:p>
          <a:p>
            <a:endParaRPr lang="hu-HU"/>
          </a:p>
        </p:txBody>
      </p:sp>
      <p:pic>
        <p:nvPicPr>
          <p:cNvPr id="1026" name="Picture 2" descr="Man Free Icon of ionicons">
            <a:extLst>
              <a:ext uri="{FF2B5EF4-FFF2-40B4-BE49-F238E27FC236}">
                <a16:creationId xmlns:a16="http://schemas.microsoft.com/office/drawing/2014/main" id="{33224AD1-8CDF-45CD-939E-43A92AC01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6610" y="1919185"/>
            <a:ext cx="1750422" cy="175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Man Free Icon of ionicons">
            <a:extLst>
              <a:ext uri="{FF2B5EF4-FFF2-40B4-BE49-F238E27FC236}">
                <a16:creationId xmlns:a16="http://schemas.microsoft.com/office/drawing/2014/main" id="{FFA83E83-33E2-424A-B34D-4074EA1D2D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562" y="1919185"/>
            <a:ext cx="1750422" cy="175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Egyenes összekötő nyíllal 7">
            <a:extLst>
              <a:ext uri="{FF2B5EF4-FFF2-40B4-BE49-F238E27FC236}">
                <a16:creationId xmlns:a16="http://schemas.microsoft.com/office/drawing/2014/main" id="{B8D909EB-137E-407A-91B5-95C01D8666BA}"/>
              </a:ext>
            </a:extLst>
          </p:cNvPr>
          <p:cNvCxnSpPr/>
          <p:nvPr/>
        </p:nvCxnSpPr>
        <p:spPr>
          <a:xfrm>
            <a:off x="5336177" y="2730137"/>
            <a:ext cx="1214846" cy="0"/>
          </a:xfrm>
          <a:prstGeom prst="straightConnector1">
            <a:avLst/>
          </a:prstGeom>
          <a:ln w="762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C7D93620-C1CE-4E14-85BF-686C2C2AA768}"/>
              </a:ext>
            </a:extLst>
          </p:cNvPr>
          <p:cNvSpPr txBox="1"/>
          <p:nvPr/>
        </p:nvSpPr>
        <p:spPr>
          <a:xfrm>
            <a:off x="5653047" y="2360805"/>
            <a:ext cx="13977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b="1"/>
              <a:t>2 m</a:t>
            </a:r>
            <a:endParaRPr lang="hu-HU"/>
          </a:p>
        </p:txBody>
      </p:sp>
      <p:pic>
        <p:nvPicPr>
          <p:cNvPr id="18" name="Picture 2" descr="Man Free Icon of ionicons">
            <a:extLst>
              <a:ext uri="{FF2B5EF4-FFF2-40B4-BE49-F238E27FC236}">
                <a16:creationId xmlns:a16="http://schemas.microsoft.com/office/drawing/2014/main" id="{FBBA6E57-457F-4F30-B191-787616332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6610" y="4174360"/>
            <a:ext cx="1750422" cy="175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Man Free Icon of ionicons">
            <a:extLst>
              <a:ext uri="{FF2B5EF4-FFF2-40B4-BE49-F238E27FC236}">
                <a16:creationId xmlns:a16="http://schemas.microsoft.com/office/drawing/2014/main" id="{D743043B-6C12-4612-B093-E9F62DD4FD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589" y="4174360"/>
            <a:ext cx="1750422" cy="175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Man Free Icon of ionicons">
            <a:extLst>
              <a:ext uri="{FF2B5EF4-FFF2-40B4-BE49-F238E27FC236}">
                <a16:creationId xmlns:a16="http://schemas.microsoft.com/office/drawing/2014/main" id="{CA3C1624-AACA-4D87-9D7D-D4EA0E44EC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74360"/>
            <a:ext cx="1750422" cy="175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Man Free Icon of ionicons">
            <a:extLst>
              <a:ext uri="{FF2B5EF4-FFF2-40B4-BE49-F238E27FC236}">
                <a16:creationId xmlns:a16="http://schemas.microsoft.com/office/drawing/2014/main" id="{33187CA9-DBDD-4DB1-B23E-46EBA4BE0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931" y="4178578"/>
            <a:ext cx="1750422" cy="175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Man Free Icon of ionicons">
            <a:extLst>
              <a:ext uri="{FF2B5EF4-FFF2-40B4-BE49-F238E27FC236}">
                <a16:creationId xmlns:a16="http://schemas.microsoft.com/office/drawing/2014/main" id="{D36B91BC-012C-4B5D-816A-4C78D24D4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342" y="4178578"/>
            <a:ext cx="1750422" cy="175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Egyenes összekötő 25">
            <a:extLst>
              <a:ext uri="{FF2B5EF4-FFF2-40B4-BE49-F238E27FC236}">
                <a16:creationId xmlns:a16="http://schemas.microsoft.com/office/drawing/2014/main" id="{F862EF55-4591-47C5-AB95-3AFC04D3A4E3}"/>
              </a:ext>
            </a:extLst>
          </p:cNvPr>
          <p:cNvCxnSpPr>
            <a:cxnSpLocks/>
          </p:cNvCxnSpPr>
          <p:nvPr/>
        </p:nvCxnSpPr>
        <p:spPr>
          <a:xfrm flipV="1">
            <a:off x="4212771" y="4081691"/>
            <a:ext cx="3775166" cy="187765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églalap 26">
            <a:extLst>
              <a:ext uri="{FF2B5EF4-FFF2-40B4-BE49-F238E27FC236}">
                <a16:creationId xmlns:a16="http://schemas.microsoft.com/office/drawing/2014/main" id="{9B3B981E-2459-473C-9767-AB004BA18313}"/>
              </a:ext>
            </a:extLst>
          </p:cNvPr>
          <p:cNvSpPr/>
          <p:nvPr/>
        </p:nvSpPr>
        <p:spPr>
          <a:xfrm>
            <a:off x="4212771" y="4056017"/>
            <a:ext cx="3775166" cy="193330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33" name="Ábra 32" descr="Ismétlés">
            <a:extLst>
              <a:ext uri="{FF2B5EF4-FFF2-40B4-BE49-F238E27FC236}">
                <a16:creationId xmlns:a16="http://schemas.microsoft.com/office/drawing/2014/main" id="{146C7BFC-ACE4-4D09-B90C-F0FABB2953C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47605" y="79332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222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AF144D-0A41-4865-8248-FA2743506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/>
              <a:t>Önkéntesek a </a:t>
            </a:r>
            <a:r>
              <a:rPr lang="hu-HU" b="1" dirty="0" err="1"/>
              <a:t>COVID-fertőzés</a:t>
            </a:r>
            <a:r>
              <a:rPr lang="hu-HU" b="1" dirty="0"/>
              <a:t> </a:t>
            </a:r>
            <a:br>
              <a:rPr lang="hu-HU" b="1" dirty="0"/>
            </a:br>
            <a:r>
              <a:rPr lang="hu-HU" dirty="0"/>
              <a:t>ellen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F8036B8-AAD2-4D9D-A2F7-7E6D6DAE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3"/>
            <a:ext cx="6328117" cy="436971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hu-HU" sz="2400" b="1" dirty="0"/>
              <a:t> </a:t>
            </a:r>
            <a:r>
              <a:rPr lang="hu-HU" sz="2400" dirty="0"/>
              <a:t>Az önkéntes tűzoltók a </a:t>
            </a:r>
            <a:r>
              <a:rPr lang="hu-HU" sz="2400"/>
              <a:t>települések motorjai</a:t>
            </a:r>
            <a:endParaRPr lang="hu-HU" sz="2400" dirty="0"/>
          </a:p>
          <a:p>
            <a:pPr marL="0" indent="0">
              <a:buNone/>
            </a:pPr>
            <a:endParaRPr lang="hu-HU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hu-HU" sz="2400" dirty="0"/>
              <a:t> Különösen most a </a:t>
            </a:r>
            <a:r>
              <a:rPr lang="hu-HU" sz="2400" dirty="0" err="1"/>
              <a:t>Covid</a:t>
            </a:r>
            <a:r>
              <a:rPr lang="hu-HU" sz="2400" dirty="0"/>
              <a:t> vírus okozta vészhelyzetben mutatkozott meg az önkéntes tűzoltó egyesületek közösségformáló- </a:t>
            </a:r>
            <a:r>
              <a:rPr lang="hu-HU" sz="2400"/>
              <a:t>védő szerepe</a:t>
            </a:r>
            <a:endParaRPr lang="hu-HU" sz="2400" dirty="0"/>
          </a:p>
          <a:p>
            <a:pPr marL="0" indent="0">
              <a:buNone/>
            </a:pPr>
            <a:endParaRPr lang="hu-HU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hu-HU" sz="2400" dirty="0"/>
              <a:t>  A veszélyhelyzet kihirdetésekor öntevékenyen megkezdték a </a:t>
            </a:r>
            <a:r>
              <a:rPr lang="hu-HU" sz="2400"/>
              <a:t>védekezés támogatását</a:t>
            </a:r>
            <a:endParaRPr lang="hu-HU" sz="2400" dirty="0"/>
          </a:p>
          <a:p>
            <a:pPr>
              <a:buFont typeface="Wingdings" panose="05000000000000000000" pitchFamily="2" charset="2"/>
              <a:buChar char="Ø"/>
            </a:pPr>
            <a:endParaRPr lang="hu-HU" sz="2400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A94E89A2-3A9A-42F0-9FD8-F1FAF7BC6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939" y="6429536"/>
            <a:ext cx="357642" cy="40355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90A4C4C0-C92F-4F4C-BECE-FFF66C658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51" y="6429536"/>
            <a:ext cx="491815" cy="40355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EAF77ECB-6CE0-4912-A280-23FA0E9AECC0}"/>
              </a:ext>
            </a:extLst>
          </p:cNvPr>
          <p:cNvSpPr txBox="1"/>
          <p:nvPr/>
        </p:nvSpPr>
        <p:spPr>
          <a:xfrm>
            <a:off x="1130644" y="6464095"/>
            <a:ext cx="6839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  <p:pic>
        <p:nvPicPr>
          <p:cNvPr id="5" name="Ábra 4" descr="Orvosi">
            <a:extLst>
              <a:ext uri="{FF2B5EF4-FFF2-40B4-BE49-F238E27FC236}">
                <a16:creationId xmlns:a16="http://schemas.microsoft.com/office/drawing/2014/main" id="{FDEFBBE4-DFBA-481B-8CDC-E97CC360EC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04760" y="79332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72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AF144D-0A41-4865-8248-FA2743506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Önkéntesek beavatkozások </a:t>
            </a:r>
            <a:br>
              <a:rPr lang="hu-HU" dirty="0"/>
            </a:br>
            <a:r>
              <a:rPr lang="hu-HU" dirty="0"/>
              <a:t>EÜ. veszélyben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F8036B8-AAD2-4D9D-A2F7-7E6D6DAE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7" y="1845733"/>
            <a:ext cx="7084257" cy="43450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/>
              <a:t> </a:t>
            </a:r>
            <a:r>
              <a:rPr lang="hu-HU" b="1" dirty="0"/>
              <a:t>Önkéntes Tűzoltó Egyesületek</a:t>
            </a:r>
            <a:endParaRPr lang="hu-HU" dirty="0"/>
          </a:p>
          <a:p>
            <a:r>
              <a:rPr lang="hu-HU" b="1" dirty="0">
                <a:solidFill>
                  <a:srgbClr val="FF0000"/>
                </a:solidFill>
              </a:rPr>
              <a:t>2020-ban</a:t>
            </a:r>
            <a:r>
              <a:rPr lang="hu-HU" b="1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8358 káresetnél avatkoztak be, és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részt vettek a nagy szélviharok, vízkárok elleni védekezésben. </a:t>
            </a:r>
          </a:p>
          <a:p>
            <a:r>
              <a:rPr lang="hu-HU" b="1" dirty="0">
                <a:solidFill>
                  <a:srgbClr val="FF0000"/>
                </a:solidFill>
              </a:rPr>
              <a:t>2021 I. félévben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hu-HU" b="1" dirty="0"/>
              <a:t> 1600 tűzeset és</a:t>
            </a:r>
            <a:endParaRPr lang="hu-HU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hu-HU" b="1" dirty="0"/>
              <a:t> 1279 műszaki mentés közül  felszámolásában vettek részt. </a:t>
            </a:r>
            <a:endParaRPr lang="hu-HU" dirty="0"/>
          </a:p>
          <a:p>
            <a:endParaRPr lang="hu-HU" b="1" dirty="0"/>
          </a:p>
          <a:p>
            <a:endParaRPr lang="hu-HU" sz="1400" i="1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A94E89A2-3A9A-42F0-9FD8-F1FAF7BC6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873" y="6426594"/>
            <a:ext cx="357642" cy="40355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90A4C4C0-C92F-4F4C-BECE-FFF66C658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50" y="6427380"/>
            <a:ext cx="491815" cy="40355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EAF77ECB-6CE0-4912-A280-23FA0E9AECC0}"/>
              </a:ext>
            </a:extLst>
          </p:cNvPr>
          <p:cNvSpPr txBox="1"/>
          <p:nvPr/>
        </p:nvSpPr>
        <p:spPr>
          <a:xfrm>
            <a:off x="1180070" y="6482240"/>
            <a:ext cx="6901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  <p:pic>
        <p:nvPicPr>
          <p:cNvPr id="5" name="Ábra 4" descr="Orvosi">
            <a:extLst>
              <a:ext uri="{FF2B5EF4-FFF2-40B4-BE49-F238E27FC236}">
                <a16:creationId xmlns:a16="http://schemas.microsoft.com/office/drawing/2014/main" id="{FDEFBBE4-DFBA-481B-8CDC-E97CC360EC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04760" y="793327"/>
            <a:ext cx="914400" cy="914400"/>
          </a:xfrm>
          <a:prstGeom prst="rect">
            <a:avLst/>
          </a:prstGeom>
        </p:spPr>
      </p:pic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315F41C4-B5ED-40DC-8241-C389931AFD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8611558"/>
              </p:ext>
            </p:extLst>
          </p:nvPr>
        </p:nvGraphicFramePr>
        <p:xfrm>
          <a:off x="4745467" y="1845733"/>
          <a:ext cx="3990760" cy="4491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443811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AF144D-0A41-4865-8248-FA2743506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59" y="286604"/>
            <a:ext cx="7814413" cy="1450757"/>
          </a:xfrm>
        </p:spPr>
        <p:txBody>
          <a:bodyPr>
            <a:normAutofit/>
          </a:bodyPr>
          <a:lstStyle/>
          <a:p>
            <a:r>
              <a:rPr lang="hu-HU" dirty="0"/>
              <a:t>Veszélyhelyzet 2020 március 11-től!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F8036B8-AAD2-4D9D-A2F7-7E6D6DAED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/>
              <a:t>A kormány március 11-én, a</a:t>
            </a:r>
            <a:r>
              <a:rPr lang="hu-HU" b="1" dirty="0"/>
              <a:t> </a:t>
            </a:r>
            <a:r>
              <a:rPr lang="hu-HU" dirty="0"/>
              <a:t>40/2020. (III. 11.) Korm. rendelettel hirdette ki a veszélyhelyzetet.</a:t>
            </a:r>
          </a:p>
          <a:p>
            <a:pPr marL="0" indent="0">
              <a:buNone/>
            </a:pPr>
            <a:endParaRPr lang="hu-HU" b="1" dirty="0">
              <a:solidFill>
                <a:srgbClr val="0070C0"/>
              </a:solidFill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A94E89A2-3A9A-42F0-9FD8-F1FAF7BC6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939" y="6433253"/>
            <a:ext cx="357642" cy="40355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90A4C4C0-C92F-4F4C-BECE-FFF66C658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52" y="6433254"/>
            <a:ext cx="491815" cy="40355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EAF77ECB-6CE0-4912-A280-23FA0E9AECC0}"/>
              </a:ext>
            </a:extLst>
          </p:cNvPr>
          <p:cNvSpPr txBox="1"/>
          <p:nvPr/>
        </p:nvSpPr>
        <p:spPr>
          <a:xfrm>
            <a:off x="920260" y="6464095"/>
            <a:ext cx="7491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  <p:pic>
        <p:nvPicPr>
          <p:cNvPr id="11" name="Ábra 10" descr="Jelnyelv">
            <a:extLst>
              <a:ext uri="{FF2B5EF4-FFF2-40B4-BE49-F238E27FC236}">
                <a16:creationId xmlns:a16="http://schemas.microsoft.com/office/drawing/2014/main" id="{0AF30C35-0D63-481D-B960-A23C4EFEF5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46540" y="793327"/>
            <a:ext cx="871151" cy="914400"/>
          </a:xfrm>
          <a:prstGeom prst="rect">
            <a:avLst/>
          </a:prstGeom>
        </p:spPr>
      </p:pic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142849"/>
              </p:ext>
            </p:extLst>
          </p:nvPr>
        </p:nvGraphicFramePr>
        <p:xfrm>
          <a:off x="777239" y="2848419"/>
          <a:ext cx="7698545" cy="33770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14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4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1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chemeClr val="tx1"/>
                          </a:solidFill>
                          <a:effectLst/>
                        </a:rPr>
                        <a:t>Lakosság tájékoztatás</a:t>
                      </a:r>
                      <a:endParaRPr lang="hu-H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solidFill>
                            <a:schemeClr val="tx1"/>
                          </a:solidFill>
                          <a:effectLst/>
                        </a:rPr>
                        <a:t>1220</a:t>
                      </a:r>
                      <a:endParaRPr lang="hu-H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chemeClr val="tx1"/>
                          </a:solidFill>
                          <a:effectLst/>
                        </a:rPr>
                        <a:t>Szállítás</a:t>
                      </a:r>
                      <a:endParaRPr lang="hu-H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solidFill>
                            <a:schemeClr val="tx1"/>
                          </a:solidFill>
                          <a:effectLst/>
                        </a:rPr>
                        <a:t>1082</a:t>
                      </a:r>
                      <a:endParaRPr lang="hu-H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1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chemeClr val="tx1"/>
                          </a:solidFill>
                          <a:effectLst/>
                        </a:rPr>
                        <a:t>Szociális, karitatív tevékenység</a:t>
                      </a:r>
                      <a:endParaRPr lang="hu-H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solidFill>
                            <a:schemeClr val="tx1"/>
                          </a:solidFill>
                          <a:effectLst/>
                        </a:rPr>
                        <a:t>1698</a:t>
                      </a:r>
                      <a:endParaRPr lang="hu-H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7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chemeClr val="tx1"/>
                          </a:solidFill>
                          <a:effectLst/>
                        </a:rPr>
                        <a:t>Helyi önkormányzati munka segítése</a:t>
                      </a:r>
                      <a:endParaRPr lang="hu-H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chemeClr val="tx1"/>
                          </a:solidFill>
                          <a:effectLst/>
                        </a:rPr>
                        <a:t>1134</a:t>
                      </a:r>
                      <a:endParaRPr lang="hu-H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1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solidFill>
                            <a:schemeClr val="tx1"/>
                          </a:solidFill>
                          <a:effectLst/>
                        </a:rPr>
                        <a:t>Egyéb tevékenység, pl: fertőtlenítés</a:t>
                      </a:r>
                      <a:endParaRPr lang="hu-H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chemeClr val="tx1"/>
                          </a:solidFill>
                          <a:effectLst/>
                        </a:rPr>
                        <a:t>1461</a:t>
                      </a:r>
                      <a:endParaRPr lang="hu-H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1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chemeClr val="tx1"/>
                          </a:solidFill>
                          <a:effectLst/>
                        </a:rPr>
                        <a:t>Összesen</a:t>
                      </a:r>
                      <a:endParaRPr lang="hu-H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solidFill>
                            <a:schemeClr val="tx1"/>
                          </a:solidFill>
                          <a:effectLst/>
                        </a:rPr>
                        <a:t>6595</a:t>
                      </a:r>
                      <a:endParaRPr lang="hu-H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22959" y="2448309"/>
            <a:ext cx="44719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altLang="hu-H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Önkéntes munka</a:t>
            </a:r>
            <a:r>
              <a:rPr kumimoji="0" lang="hu-HU" altLang="hu-H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2020-ban</a:t>
            </a:r>
            <a:endParaRPr kumimoji="0" lang="hu-HU" altLang="hu-H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456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AF144D-0A41-4865-8248-FA2743506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59" y="286604"/>
            <a:ext cx="7814413" cy="1450757"/>
          </a:xfrm>
        </p:spPr>
        <p:txBody>
          <a:bodyPr/>
          <a:lstStyle/>
          <a:p>
            <a:r>
              <a:rPr lang="hu-HU" dirty="0" err="1"/>
              <a:t>Covid</a:t>
            </a:r>
            <a:r>
              <a:rPr lang="hu-HU" dirty="0"/>
              <a:t> elleni védekezés közel 60%-át végzők?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F8036B8-AAD2-4D9D-A2F7-7E6D6DAED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hu-HU" b="1" dirty="0"/>
          </a:p>
          <a:p>
            <a:endParaRPr lang="hu-HU" sz="2900" b="1" dirty="0">
              <a:solidFill>
                <a:srgbClr val="0070C0"/>
              </a:solidFill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A94E89A2-3A9A-42F0-9FD8-F1FAF7BC6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049" y="6458273"/>
            <a:ext cx="357642" cy="40355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90A4C4C0-C92F-4F4C-BECE-FFF66C658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52" y="6451392"/>
            <a:ext cx="491815" cy="40355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EAF77ECB-6CE0-4912-A280-23FA0E9AECC0}"/>
              </a:ext>
            </a:extLst>
          </p:cNvPr>
          <p:cNvSpPr txBox="1"/>
          <p:nvPr/>
        </p:nvSpPr>
        <p:spPr>
          <a:xfrm>
            <a:off x="920260" y="6464095"/>
            <a:ext cx="7491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  <p:pic>
        <p:nvPicPr>
          <p:cNvPr id="11" name="Ábra 10" descr="Jelnyelv">
            <a:extLst>
              <a:ext uri="{FF2B5EF4-FFF2-40B4-BE49-F238E27FC236}">
                <a16:creationId xmlns:a16="http://schemas.microsoft.com/office/drawing/2014/main" id="{0AF30C35-0D63-481D-B960-A23C4EFEF5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46540" y="793327"/>
            <a:ext cx="871151" cy="914400"/>
          </a:xfrm>
          <a:prstGeom prst="rect">
            <a:avLst/>
          </a:prstGeom>
        </p:spPr>
      </p:pic>
      <p:pic>
        <p:nvPicPr>
          <p:cNvPr id="8" name="Kép 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635" y="1858437"/>
            <a:ext cx="6193304" cy="4023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3325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AF144D-0A41-4865-8248-FA2743506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652" y="525148"/>
            <a:ext cx="7814413" cy="1450757"/>
          </a:xfrm>
        </p:spPr>
        <p:txBody>
          <a:bodyPr>
            <a:normAutofit fontScale="90000"/>
          </a:bodyPr>
          <a:lstStyle/>
          <a:p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altLang="hu-H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u-HU" altLang="hu-HU" sz="53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 védekezés megyei adatai</a:t>
            </a:r>
            <a:br>
              <a:rPr lang="hu-HU" altLang="hu-HU" sz="5300" dirty="0">
                <a:solidFill>
                  <a:schemeClr val="tx1"/>
                </a:solidFill>
              </a:rPr>
            </a:br>
            <a:endParaRPr lang="hu-HU" sz="5300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F8036B8-AAD2-4D9D-A2F7-7E6D6DAE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3"/>
            <a:ext cx="7543801" cy="438207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hu-HU" sz="2600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endParaRPr lang="hu-HU" sz="2600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endParaRPr lang="hu-HU" sz="2600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endParaRPr lang="hu-HU" sz="2600" dirty="0">
              <a:solidFill>
                <a:srgbClr val="FF0000"/>
              </a:solidFill>
            </a:endParaRPr>
          </a:p>
          <a:p>
            <a:endParaRPr lang="hu-HU" b="1" dirty="0">
              <a:solidFill>
                <a:srgbClr val="0070C0"/>
              </a:solidFill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A94E89A2-3A9A-42F0-9FD8-F1FAF7BC6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978" y="6408622"/>
            <a:ext cx="357642" cy="40355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90A4C4C0-C92F-4F4C-BECE-FFF66C658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51" y="6420316"/>
            <a:ext cx="491815" cy="40355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EAF77ECB-6CE0-4912-A280-23FA0E9AECC0}"/>
              </a:ext>
            </a:extLst>
          </p:cNvPr>
          <p:cNvSpPr txBox="1"/>
          <p:nvPr/>
        </p:nvSpPr>
        <p:spPr>
          <a:xfrm>
            <a:off x="849334" y="6445967"/>
            <a:ext cx="7491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  <p:pic>
        <p:nvPicPr>
          <p:cNvPr id="11" name="Ábra 10" descr="Jelnyelv">
            <a:extLst>
              <a:ext uri="{FF2B5EF4-FFF2-40B4-BE49-F238E27FC236}">
                <a16:creationId xmlns:a16="http://schemas.microsoft.com/office/drawing/2014/main" id="{0AF30C35-0D63-481D-B960-A23C4EFEF5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46540" y="793327"/>
            <a:ext cx="871151" cy="914400"/>
          </a:xfrm>
          <a:prstGeom prst="rect">
            <a:avLst/>
          </a:prstGeom>
        </p:spPr>
      </p:pic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387062"/>
              </p:ext>
            </p:extLst>
          </p:nvPr>
        </p:nvGraphicFramePr>
        <p:xfrm>
          <a:off x="259492" y="2477530"/>
          <a:ext cx="8585567" cy="22635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9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93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48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10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48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2483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2483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933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2483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2483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2483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2483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5933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2483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24832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24832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24832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59336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24832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17342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Baranya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err="1">
                          <a:effectLst/>
                        </a:rPr>
                        <a:t>Bács-Kk</a:t>
                      </a:r>
                      <a:r>
                        <a:rPr lang="hu-HU" sz="2000" dirty="0">
                          <a:effectLst/>
                        </a:rPr>
                        <a:t>.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Békés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B-A-Z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Budapest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Csongrád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Fejér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Gy-M-S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Hajdú-B.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Heves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J-N-Sz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Kom-Esz.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Nógrád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Pest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Somogy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Sz-Sz-B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Tolna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Vas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Veszprém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Zala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921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479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242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84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438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1141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261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332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531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48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251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100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330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235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66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502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128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145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364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96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822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9199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AF144D-0A41-4865-8248-FA2743506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59" y="286604"/>
            <a:ext cx="7814413" cy="1450757"/>
          </a:xfrm>
        </p:spPr>
        <p:txBody>
          <a:bodyPr>
            <a:normAutofit/>
          </a:bodyPr>
          <a:lstStyle/>
          <a:p>
            <a:r>
              <a:rPr lang="hu-HU" dirty="0"/>
              <a:t>Alap eszközök a koronavírus ellen 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F8036B8-AAD2-4D9D-A2F7-7E6D6DAE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39555"/>
            <a:ext cx="7543801" cy="40233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hu-HU" sz="2800" dirty="0"/>
              <a:t> 140 ezer védőeszköz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2800" dirty="0"/>
              <a:t> 86 600 védőkesztyű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2800" dirty="0"/>
              <a:t> 75 500 védőmaszk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2800" dirty="0"/>
              <a:t> 29 ezer liter fertőtlenítő szer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2800" dirty="0"/>
              <a:t> 100 db. Ózon gázos fertőtlenítő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2800" dirty="0"/>
              <a:t> Puttonyfecskendők 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A94E89A2-3A9A-42F0-9FD8-F1FAF7BC6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805" y="6429534"/>
            <a:ext cx="357642" cy="40355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90A4C4C0-C92F-4F4C-BECE-FFF66C658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98" y="6429535"/>
            <a:ext cx="491815" cy="40355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EAF77ECB-6CE0-4912-A280-23FA0E9AECC0}"/>
              </a:ext>
            </a:extLst>
          </p:cNvPr>
          <p:cNvSpPr txBox="1"/>
          <p:nvPr/>
        </p:nvSpPr>
        <p:spPr>
          <a:xfrm>
            <a:off x="1160312" y="6429536"/>
            <a:ext cx="6840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  <p:pic>
        <p:nvPicPr>
          <p:cNvPr id="11" name="Ábra 10" descr="Jelnyelv">
            <a:extLst>
              <a:ext uri="{FF2B5EF4-FFF2-40B4-BE49-F238E27FC236}">
                <a16:creationId xmlns:a16="http://schemas.microsoft.com/office/drawing/2014/main" id="{0AF30C35-0D63-481D-B960-A23C4EFEF5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46540" y="793327"/>
            <a:ext cx="871151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24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AF144D-0A41-4865-8248-FA2743506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59" y="286604"/>
            <a:ext cx="7814413" cy="1450757"/>
          </a:xfrm>
        </p:spPr>
        <p:txBody>
          <a:bodyPr>
            <a:normAutofit/>
          </a:bodyPr>
          <a:lstStyle/>
          <a:p>
            <a:r>
              <a:rPr lang="hu-HU" dirty="0"/>
              <a:t>Munka </a:t>
            </a:r>
            <a:r>
              <a:rPr lang="hu-HU" b="1" dirty="0"/>
              <a:t>2020 márciustól – 2021 áprilisig </a:t>
            </a:r>
            <a:endParaRPr lang="hu-HU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5246232"/>
              </p:ext>
            </p:extLst>
          </p:nvPr>
        </p:nvGraphicFramePr>
        <p:xfrm>
          <a:off x="822959" y="1837473"/>
          <a:ext cx="7678489" cy="42296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6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166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5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8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 dirty="0" err="1">
                          <a:effectLst/>
                        </a:rPr>
                        <a:t>Sorsz</a:t>
                      </a:r>
                      <a:r>
                        <a:rPr lang="hu-HU" sz="2400" dirty="0">
                          <a:effectLst/>
                        </a:rPr>
                        <a:t>.</a:t>
                      </a:r>
                      <a:endParaRPr lang="hu-H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 dirty="0">
                          <a:effectLst/>
                        </a:rPr>
                        <a:t>Tevékenység</a:t>
                      </a:r>
                      <a:endParaRPr lang="hu-H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>
                          <a:effectLst/>
                        </a:rPr>
                        <a:t>Összesen</a:t>
                      </a:r>
                      <a:endParaRPr lang="hu-H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>
                          <a:effectLst/>
                        </a:rPr>
                        <a:t>1.</a:t>
                      </a:r>
                      <a:endParaRPr lang="hu-H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 dirty="0">
                          <a:effectLst/>
                        </a:rPr>
                        <a:t>Lakosság tájékoztatás</a:t>
                      </a:r>
                      <a:endParaRPr lang="hu-H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>
                          <a:effectLst/>
                        </a:rPr>
                        <a:t>1468</a:t>
                      </a:r>
                      <a:endParaRPr lang="hu-H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5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>
                          <a:effectLst/>
                        </a:rPr>
                        <a:t>2.</a:t>
                      </a:r>
                      <a:endParaRPr lang="hu-H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 dirty="0">
                          <a:effectLst/>
                        </a:rPr>
                        <a:t>Szállítás</a:t>
                      </a:r>
                      <a:endParaRPr lang="hu-H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 dirty="0">
                          <a:effectLst/>
                        </a:rPr>
                        <a:t>1448</a:t>
                      </a:r>
                      <a:endParaRPr lang="hu-H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33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>
                          <a:effectLst/>
                        </a:rPr>
                        <a:t>3.</a:t>
                      </a:r>
                      <a:endParaRPr lang="hu-H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>
                          <a:effectLst/>
                        </a:rPr>
                        <a:t>Szociális, karitatív tevékenység</a:t>
                      </a:r>
                      <a:endParaRPr lang="hu-H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 dirty="0">
                          <a:effectLst/>
                        </a:rPr>
                        <a:t>2225</a:t>
                      </a:r>
                      <a:endParaRPr lang="hu-H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9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>
                          <a:effectLst/>
                        </a:rPr>
                        <a:t>4.</a:t>
                      </a:r>
                      <a:endParaRPr lang="hu-H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 dirty="0">
                          <a:effectLst/>
                        </a:rPr>
                        <a:t>Helyi önkormányzati munka segítése</a:t>
                      </a:r>
                      <a:endParaRPr lang="hu-H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 dirty="0">
                          <a:effectLst/>
                        </a:rPr>
                        <a:t>1467</a:t>
                      </a:r>
                      <a:endParaRPr lang="hu-H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24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>
                          <a:effectLst/>
                        </a:rPr>
                        <a:t>5.</a:t>
                      </a:r>
                      <a:endParaRPr lang="hu-H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 dirty="0">
                          <a:effectLst/>
                        </a:rPr>
                        <a:t>Egyéb tevékenység, </a:t>
                      </a:r>
                      <a:r>
                        <a:rPr lang="hu-HU" sz="2400" dirty="0" err="1">
                          <a:effectLst/>
                        </a:rPr>
                        <a:t>pl</a:t>
                      </a:r>
                      <a:r>
                        <a:rPr lang="hu-HU" sz="2400" dirty="0">
                          <a:effectLst/>
                        </a:rPr>
                        <a:t>: fertőtlenítés</a:t>
                      </a:r>
                      <a:endParaRPr lang="hu-H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 dirty="0">
                          <a:effectLst/>
                        </a:rPr>
                        <a:t>2620</a:t>
                      </a:r>
                      <a:endParaRPr lang="hu-H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56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>
                          <a:effectLst/>
                        </a:rPr>
                        <a:t>6.</a:t>
                      </a:r>
                      <a:endParaRPr lang="hu-H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 b="1" dirty="0">
                          <a:solidFill>
                            <a:srgbClr val="FF0000"/>
                          </a:solidFill>
                          <a:effectLst/>
                        </a:rPr>
                        <a:t>Összesen</a:t>
                      </a:r>
                      <a:endParaRPr lang="hu-HU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 b="1" dirty="0">
                          <a:solidFill>
                            <a:srgbClr val="FF0000"/>
                          </a:solidFill>
                          <a:effectLst/>
                        </a:rPr>
                        <a:t>9228</a:t>
                      </a:r>
                      <a:endParaRPr lang="hu-HU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7" name="Kép 6">
            <a:extLst>
              <a:ext uri="{FF2B5EF4-FFF2-40B4-BE49-F238E27FC236}">
                <a16:creationId xmlns:a16="http://schemas.microsoft.com/office/drawing/2014/main" id="{A94E89A2-3A9A-42F0-9FD8-F1FAF7BC6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539" y="6429536"/>
            <a:ext cx="357642" cy="40355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90A4C4C0-C92F-4F4C-BECE-FFF66C658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51" y="6429535"/>
            <a:ext cx="491815" cy="40355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EAF77ECB-6CE0-4912-A280-23FA0E9AECC0}"/>
              </a:ext>
            </a:extLst>
          </p:cNvPr>
          <p:cNvSpPr txBox="1"/>
          <p:nvPr/>
        </p:nvSpPr>
        <p:spPr>
          <a:xfrm>
            <a:off x="1155357" y="6429536"/>
            <a:ext cx="7016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  <p:pic>
        <p:nvPicPr>
          <p:cNvPr id="11" name="Ábra 10" descr="Jelnyelv">
            <a:extLst>
              <a:ext uri="{FF2B5EF4-FFF2-40B4-BE49-F238E27FC236}">
                <a16:creationId xmlns:a16="http://schemas.microsoft.com/office/drawing/2014/main" id="{0AF30C35-0D63-481D-B960-A23C4EFEF5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46540" y="793327"/>
            <a:ext cx="871151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948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AF144D-0A41-4865-8248-FA2743506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59" y="286604"/>
            <a:ext cx="7814413" cy="1450757"/>
          </a:xfrm>
        </p:spPr>
        <p:txBody>
          <a:bodyPr/>
          <a:lstStyle/>
          <a:p>
            <a:r>
              <a:rPr lang="hu-HU" dirty="0"/>
              <a:t>Balatoni megyék önkéntesei a </a:t>
            </a:r>
            <a:r>
              <a:rPr lang="hu-HU" dirty="0" err="1"/>
              <a:t>Covid</a:t>
            </a:r>
            <a:r>
              <a:rPr lang="hu-HU" dirty="0"/>
              <a:t> ellen</a:t>
            </a: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943714"/>
              </p:ext>
            </p:extLst>
          </p:nvPr>
        </p:nvGraphicFramePr>
        <p:xfrm>
          <a:off x="1045253" y="1872026"/>
          <a:ext cx="7241060" cy="4104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1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84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30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13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13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13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3160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err="1">
                          <a:effectLst/>
                        </a:rPr>
                        <a:t>Sorsz</a:t>
                      </a:r>
                      <a:r>
                        <a:rPr lang="hu-HU" sz="2000" dirty="0">
                          <a:effectLst/>
                        </a:rPr>
                        <a:t>.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Tevékenység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Összesen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Somogy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Veszprém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Zala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vert="vert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1.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Lakosság tájékoztatás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298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95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17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186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2.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Szállítás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123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38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13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72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3.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Szociális, karitatív tevékenység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483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343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19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218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4.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Helyi önkormányzati munka segítése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234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80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33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121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5.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Egyéb tevékenység, pl: fertőtlenítés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392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146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21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</a:rPr>
                        <a:t>225</a:t>
                      </a:r>
                      <a:endParaRPr lang="hu-H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76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</a:rPr>
                        <a:t>6.</a:t>
                      </a:r>
                      <a:endParaRPr lang="hu-H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b="1" dirty="0">
                          <a:solidFill>
                            <a:srgbClr val="FF0000"/>
                          </a:solidFill>
                          <a:effectLst/>
                        </a:rPr>
                        <a:t>Összesen</a:t>
                      </a:r>
                      <a:endParaRPr lang="hu-HU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b="1" dirty="0">
                          <a:solidFill>
                            <a:srgbClr val="FF0000"/>
                          </a:solidFill>
                          <a:effectLst/>
                        </a:rPr>
                        <a:t>1627</a:t>
                      </a:r>
                      <a:endParaRPr lang="hu-HU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b="1" dirty="0">
                          <a:solidFill>
                            <a:srgbClr val="FF0000"/>
                          </a:solidFill>
                          <a:effectLst/>
                        </a:rPr>
                        <a:t>702</a:t>
                      </a:r>
                      <a:endParaRPr lang="hu-HU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b="1" dirty="0">
                          <a:solidFill>
                            <a:srgbClr val="FF0000"/>
                          </a:solidFill>
                          <a:effectLst/>
                        </a:rPr>
                        <a:t>103</a:t>
                      </a:r>
                      <a:endParaRPr lang="hu-HU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000" b="1" dirty="0">
                          <a:solidFill>
                            <a:srgbClr val="FF0000"/>
                          </a:solidFill>
                          <a:effectLst/>
                        </a:rPr>
                        <a:t>822</a:t>
                      </a:r>
                      <a:endParaRPr lang="hu-HU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7" name="Kép 6">
            <a:extLst>
              <a:ext uri="{FF2B5EF4-FFF2-40B4-BE49-F238E27FC236}">
                <a16:creationId xmlns:a16="http://schemas.microsoft.com/office/drawing/2014/main" id="{A94E89A2-3A9A-42F0-9FD8-F1FAF7BC6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049" y="6429536"/>
            <a:ext cx="357642" cy="40355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90A4C4C0-C92F-4F4C-BECE-FFF66C658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51" y="6429535"/>
            <a:ext cx="491815" cy="40355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EAF77ECB-6CE0-4912-A280-23FA0E9AECC0}"/>
              </a:ext>
            </a:extLst>
          </p:cNvPr>
          <p:cNvSpPr txBox="1"/>
          <p:nvPr/>
        </p:nvSpPr>
        <p:spPr>
          <a:xfrm>
            <a:off x="1210962" y="6464095"/>
            <a:ext cx="6969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  <p:pic>
        <p:nvPicPr>
          <p:cNvPr id="11" name="Ábra 10" descr="Jelnyelv">
            <a:extLst>
              <a:ext uri="{FF2B5EF4-FFF2-40B4-BE49-F238E27FC236}">
                <a16:creationId xmlns:a16="http://schemas.microsoft.com/office/drawing/2014/main" id="{0AF30C35-0D63-481D-B960-A23C4EFEF5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46540" y="793327"/>
            <a:ext cx="871151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13446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ktív">
  <a:themeElements>
    <a:clrScheme name="Retrospektív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ktív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ív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1980</TotalTime>
  <Words>536</Words>
  <Application>Microsoft Office PowerPoint</Application>
  <PresentationFormat>Diavetítés a képernyőre (4:3 oldalarány)</PresentationFormat>
  <Paragraphs>167</Paragraphs>
  <Slides>10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YAD7QhG2T6o 0</vt:lpstr>
      <vt:lpstr>Retrospektív</vt:lpstr>
      <vt:lpstr>Rescue Security &amp; Safety V. (2021)</vt:lpstr>
      <vt:lpstr>Önkéntesek a COVID-fertőzés  ellen</vt:lpstr>
      <vt:lpstr>Önkéntesek beavatkozások  EÜ. veszélyben</vt:lpstr>
      <vt:lpstr>Veszélyhelyzet 2020 március 11-től!</vt:lpstr>
      <vt:lpstr>Covid elleni védekezés közel 60%-át végzők?</vt:lpstr>
      <vt:lpstr>                                   A védekezés megyei adatai </vt:lpstr>
      <vt:lpstr>Alap eszközök a koronavírus ellen </vt:lpstr>
      <vt:lpstr>Munka 2020 márciustól – 2021 áprilisig </vt:lpstr>
      <vt:lpstr>Balatoni megyék önkéntesei a Covid ellen</vt:lpstr>
      <vt:lpstr>Távolságtartás – Tűzoltóként nem megy!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Rescue Security &amp; Safety 2021</dc:title>
  <dc:creator>DELL</dc:creator>
  <cp:lastModifiedBy>DELL</cp:lastModifiedBy>
  <cp:revision>42</cp:revision>
  <dcterms:created xsi:type="dcterms:W3CDTF">2020-08-26T10:58:05Z</dcterms:created>
  <dcterms:modified xsi:type="dcterms:W3CDTF">2021-11-16T07:44:01Z</dcterms:modified>
</cp:coreProperties>
</file>